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771" r:id="rId2"/>
    <p:sldId id="851" r:id="rId3"/>
    <p:sldId id="852" r:id="rId4"/>
    <p:sldId id="849" r:id="rId5"/>
    <p:sldId id="853" r:id="rId6"/>
    <p:sldId id="854" r:id="rId7"/>
    <p:sldId id="855" r:id="rId8"/>
    <p:sldId id="84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097" autoAdjust="0"/>
  </p:normalViewPr>
  <p:slideViewPr>
    <p:cSldViewPr snapToGrid="0">
      <p:cViewPr varScale="1">
        <p:scale>
          <a:sx n="66" d="100"/>
          <a:sy n="66" d="100"/>
        </p:scale>
        <p:origin x="125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486BD-05DA-4561-8A9A-75A0A77CFEDA}" type="datetimeFigureOut">
              <a:rPr lang="en-GB" smtClean="0"/>
              <a:t>05/04/2025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2672C-6832-49AA-BBF4-194D57F3EB4A}" type="slidenum">
              <a:rPr lang="en-GB" smtClean="0"/>
              <a:t>‹#›</a:t>
            </a:fld>
            <a:endParaRPr lang="en-GB"/>
          </a:p>
        </p:txBody>
      </p:sp>
    </p:spTree>
    <p:extLst>
      <p:ext uri="{BB962C8B-B14F-4D97-AF65-F5344CB8AC3E}">
        <p14:creationId xmlns:p14="http://schemas.microsoft.com/office/powerpoint/2010/main" val="117277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E1442-72CF-0002-D1BF-0B68C8B4C5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178686-64D7-9FCF-05F4-20514BDF13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3840CD-3422-83F2-AFEB-5D682AD056BD}"/>
              </a:ext>
            </a:extLst>
          </p:cNvPr>
          <p:cNvSpPr>
            <a:spLocks noGrp="1"/>
          </p:cNvSpPr>
          <p:nvPr>
            <p:ph type="body" idx="1"/>
          </p:nvPr>
        </p:nvSpPr>
        <p:spPr/>
        <p:txBody>
          <a:bodyPr/>
          <a:lstStyle/>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Енергетска ефикасност и ефикасност воде су уско повезане. У већини случајева за загревање воде користи се електрична енергија или природни гас или неки други енергент. Што више топле воде предузеће троши, више енергије можете уштедети оптимизацијом коришћења воде. Ненаменска потрошња воде у виду капања и цурења може непотребно оптеретити пословање. Редовни прегледи и идентификација цурења и замена заптивака поред смањење потрошње воде утиче и на смањење трошкова пословања. У канцеларијским просторима потрошња воде може да се смањи и до 50% ако се сензори уграде на славине. Стандардни тоалети користе 9 литара воде по једном испирању. Уградњом тоалета са дуплим испирањем (са млазом мањег и већег капацитета), потрошња се смањује на 6 литара по испирању.</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Трошкови ненаменске потрошња воде</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Просечна цена испоручене воде са ПДВ-ом по m³ за индустријске кориснике у Србији и Северној Македонији износи од 0,8 до 1,2 ЕУР/ m³. За обрачун у овој табли је узета цена испоручене воде са ПДВ-ом од 1,0 ЕУР/ m³. 1 m³ =1000 литара.</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r>
              <a:rPr lang="sr-Cyrl-RS" sz="1800" dirty="0">
                <a:effectLst/>
                <a:latin typeface="Calibri" panose="020F0502020204030204" pitchFamily="34" charset="0"/>
                <a:ea typeface="Times New Roman" panose="02020603050405020304" pitchFamily="18" charset="0"/>
                <a:cs typeface="Calibri" panose="020F0502020204030204" pitchFamily="34" charset="0"/>
              </a:rPr>
              <a:t>Оптимизација потрошње воде води ка смањењу отпадних вода. Наведено подразумева мерење потрошње, раздвајање запрљаних од чистих токова воде, поновну употребу и рециклирање воде, као и боље управљање отпадом и споредним производима. Досадашња искуства на увођењу мера чистије производње у области прерађивачке индустрије су показала да се на тај начин у просеку може уштедети око 15% воде.</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a:extLst>
              <a:ext uri="{FF2B5EF4-FFF2-40B4-BE49-F238E27FC236}">
                <a16:creationId xmlns:a16="http://schemas.microsoft.com/office/drawing/2014/main" id="{5DABABA4-9A96-E38E-AE26-0608D9E7AF68}"/>
              </a:ext>
            </a:extLst>
          </p:cNvPr>
          <p:cNvSpPr>
            <a:spLocks noGrp="1"/>
          </p:cNvSpPr>
          <p:nvPr>
            <p:ph type="sldNum" sz="quarter" idx="5"/>
          </p:nvPr>
        </p:nvSpPr>
        <p:spPr/>
        <p:txBody>
          <a:bodyPr/>
          <a:lstStyle/>
          <a:p>
            <a:fld id="{BB92672C-6832-49AA-BBF4-194D57F3EB4A}" type="slidenum">
              <a:rPr lang="en-GB" smtClean="0"/>
              <a:t>2</a:t>
            </a:fld>
            <a:endParaRPr lang="en-GB"/>
          </a:p>
        </p:txBody>
      </p:sp>
    </p:spTree>
    <p:extLst>
      <p:ext uri="{BB962C8B-B14F-4D97-AF65-F5344CB8AC3E}">
        <p14:creationId xmlns:p14="http://schemas.microsoft.com/office/powerpoint/2010/main" val="114108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BF816-27BF-336A-2F81-466212195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FFB7B9-B763-E4FB-CF13-FDDF3C65462E}"/>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id="{406E7FAB-960F-694A-CF7A-577B39332F26}"/>
              </a:ext>
            </a:extLst>
          </p:cNvPr>
          <p:cNvSpPr>
            <a:spLocks noGrp="1"/>
          </p:cNvSpPr>
          <p:nvPr>
            <p:ph type="sldNum" sz="quarter" idx="5"/>
          </p:nvPr>
        </p:nvSpPr>
        <p:spPr/>
        <p:txBody>
          <a:bodyPr/>
          <a:lstStyle/>
          <a:p>
            <a:fld id="{BB92672C-6832-49AA-BBF4-194D57F3EB4A}" type="slidenum">
              <a:rPr lang="en-GB" smtClean="0"/>
              <a:t>3</a:t>
            </a:fld>
            <a:endParaRPr lang="en-GB"/>
          </a:p>
        </p:txBody>
      </p:sp>
    </p:spTree>
    <p:extLst>
      <p:ext uri="{BB962C8B-B14F-4D97-AF65-F5344CB8AC3E}">
        <p14:creationId xmlns:p14="http://schemas.microsoft.com/office/powerpoint/2010/main" val="26727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980B3-78E8-9C13-00E4-C369262354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2F5A1D-54FE-3CD2-55C0-181F355F32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8A399A-5273-094E-8662-5CA0F88FD6D7}"/>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id="{CECDA12F-A9FC-ED5E-7685-3CA95A408627}"/>
              </a:ext>
            </a:extLst>
          </p:cNvPr>
          <p:cNvSpPr>
            <a:spLocks noGrp="1"/>
          </p:cNvSpPr>
          <p:nvPr>
            <p:ph type="sldNum" sz="quarter" idx="5"/>
          </p:nvPr>
        </p:nvSpPr>
        <p:spPr/>
        <p:txBody>
          <a:bodyPr/>
          <a:lstStyle/>
          <a:p>
            <a:fld id="{BB92672C-6832-49AA-BBF4-194D57F3EB4A}" type="slidenum">
              <a:rPr lang="en-GB" smtClean="0"/>
              <a:t>4</a:t>
            </a:fld>
            <a:endParaRPr lang="en-GB"/>
          </a:p>
        </p:txBody>
      </p:sp>
    </p:spTree>
    <p:extLst>
      <p:ext uri="{BB962C8B-B14F-4D97-AF65-F5344CB8AC3E}">
        <p14:creationId xmlns:p14="http://schemas.microsoft.com/office/powerpoint/2010/main" val="3641754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50E6C-7CB1-7EB2-ECE6-B9F6A6E104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3E7B6C-DF94-88A5-2A15-9567420002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FD38CD-90B9-47FA-EFF8-0F077175BFA6}"/>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id="{2B542A06-D3B1-4E1C-AF05-93602E9B7956}"/>
              </a:ext>
            </a:extLst>
          </p:cNvPr>
          <p:cNvSpPr>
            <a:spLocks noGrp="1"/>
          </p:cNvSpPr>
          <p:nvPr>
            <p:ph type="sldNum" sz="quarter" idx="5"/>
          </p:nvPr>
        </p:nvSpPr>
        <p:spPr/>
        <p:txBody>
          <a:bodyPr/>
          <a:lstStyle/>
          <a:p>
            <a:fld id="{BB92672C-6832-49AA-BBF4-194D57F3EB4A}" type="slidenum">
              <a:rPr lang="en-GB" smtClean="0"/>
              <a:t>8</a:t>
            </a:fld>
            <a:endParaRPr lang="en-GB"/>
          </a:p>
        </p:txBody>
      </p:sp>
    </p:spTree>
    <p:extLst>
      <p:ext uri="{BB962C8B-B14F-4D97-AF65-F5344CB8AC3E}">
        <p14:creationId xmlns:p14="http://schemas.microsoft.com/office/powerpoint/2010/main" val="2737393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F3D3A-3B55-4824-93DD-D9EDE995DA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6A9B26-483A-47C7-935E-4217C593EA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C04F7E-8F90-46D6-8A87-94A071D954D0}"/>
              </a:ext>
            </a:extLst>
          </p:cNvPr>
          <p:cNvSpPr>
            <a:spLocks noGrp="1"/>
          </p:cNvSpPr>
          <p:nvPr>
            <p:ph type="dt" sz="half" idx="10"/>
          </p:nvPr>
        </p:nvSpPr>
        <p:spPr/>
        <p:txBody>
          <a:bodyPr/>
          <a:lstStyle/>
          <a:p>
            <a:fld id="{1AE5B157-8682-46E4-B104-6CF219917601}" type="datetimeFigureOut">
              <a:rPr lang="en-US" smtClean="0"/>
              <a:t>4/5/2025</a:t>
            </a:fld>
            <a:endParaRPr lang="en-US"/>
          </a:p>
        </p:txBody>
      </p:sp>
      <p:sp>
        <p:nvSpPr>
          <p:cNvPr id="5" name="Footer Placeholder 4">
            <a:extLst>
              <a:ext uri="{FF2B5EF4-FFF2-40B4-BE49-F238E27FC236}">
                <a16:creationId xmlns:a16="http://schemas.microsoft.com/office/drawing/2014/main" id="{B5DCE86F-D1A3-45BB-BBF4-D0F3DB292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969140-1B01-4E2C-8CE8-6726EF4544F0}"/>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5403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7FFFE-2F5A-406A-AC36-06A6B0200B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9F2C21-E87C-4B95-9BB6-17371F350B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FB6D13-C98C-46BE-B050-4E0BE46A5FF7}"/>
              </a:ext>
            </a:extLst>
          </p:cNvPr>
          <p:cNvSpPr>
            <a:spLocks noGrp="1"/>
          </p:cNvSpPr>
          <p:nvPr>
            <p:ph type="dt" sz="half" idx="10"/>
          </p:nvPr>
        </p:nvSpPr>
        <p:spPr/>
        <p:txBody>
          <a:bodyPr/>
          <a:lstStyle/>
          <a:p>
            <a:fld id="{1AE5B157-8682-46E4-B104-6CF219917601}" type="datetimeFigureOut">
              <a:rPr lang="en-US" smtClean="0"/>
              <a:t>4/5/2025</a:t>
            </a:fld>
            <a:endParaRPr lang="en-US"/>
          </a:p>
        </p:txBody>
      </p:sp>
      <p:sp>
        <p:nvSpPr>
          <p:cNvPr id="5" name="Footer Placeholder 4">
            <a:extLst>
              <a:ext uri="{FF2B5EF4-FFF2-40B4-BE49-F238E27FC236}">
                <a16:creationId xmlns:a16="http://schemas.microsoft.com/office/drawing/2014/main" id="{2D825627-CA66-47E7-BA9A-C9C55A4E9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D9F07-50F3-4022-95E9-369985B1D2F8}"/>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47747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45134F-6DAC-4DA6-A862-8B63753288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E3A36C-E794-4154-86BF-30A35F80EE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B83EE1-9AF4-4E7D-B1C4-EBBBA094D13B}"/>
              </a:ext>
            </a:extLst>
          </p:cNvPr>
          <p:cNvSpPr>
            <a:spLocks noGrp="1"/>
          </p:cNvSpPr>
          <p:nvPr>
            <p:ph type="dt" sz="half" idx="10"/>
          </p:nvPr>
        </p:nvSpPr>
        <p:spPr/>
        <p:txBody>
          <a:bodyPr/>
          <a:lstStyle/>
          <a:p>
            <a:fld id="{1AE5B157-8682-46E4-B104-6CF219917601}" type="datetimeFigureOut">
              <a:rPr lang="en-US" smtClean="0"/>
              <a:t>4/5/2025</a:t>
            </a:fld>
            <a:endParaRPr lang="en-US"/>
          </a:p>
        </p:txBody>
      </p:sp>
      <p:sp>
        <p:nvSpPr>
          <p:cNvPr id="5" name="Footer Placeholder 4">
            <a:extLst>
              <a:ext uri="{FF2B5EF4-FFF2-40B4-BE49-F238E27FC236}">
                <a16:creationId xmlns:a16="http://schemas.microsoft.com/office/drawing/2014/main" id="{A760BE1C-248F-4F93-8EC8-5BCD2B0329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391BA8-D719-48F0-B3E8-08FBAC1F874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55919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FC306-C5B3-4413-8CCF-F24A8F160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2A4109-1906-4088-B6CD-549E101AC3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AE458-A3BF-46EB-B9A3-C7E63DCA2EB8}"/>
              </a:ext>
            </a:extLst>
          </p:cNvPr>
          <p:cNvSpPr>
            <a:spLocks noGrp="1"/>
          </p:cNvSpPr>
          <p:nvPr>
            <p:ph type="dt" sz="half" idx="10"/>
          </p:nvPr>
        </p:nvSpPr>
        <p:spPr/>
        <p:txBody>
          <a:bodyPr/>
          <a:lstStyle/>
          <a:p>
            <a:fld id="{1AE5B157-8682-46E4-B104-6CF219917601}" type="datetimeFigureOut">
              <a:rPr lang="en-US" smtClean="0"/>
              <a:t>4/5/2025</a:t>
            </a:fld>
            <a:endParaRPr lang="en-US"/>
          </a:p>
        </p:txBody>
      </p:sp>
      <p:sp>
        <p:nvSpPr>
          <p:cNvPr id="5" name="Footer Placeholder 4">
            <a:extLst>
              <a:ext uri="{FF2B5EF4-FFF2-40B4-BE49-F238E27FC236}">
                <a16:creationId xmlns:a16="http://schemas.microsoft.com/office/drawing/2014/main" id="{5A3AFD3D-320E-4950-A311-96829342A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9454-88FC-4DD4-8F9B-5E747C19C13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658959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7E21A-40C4-45DA-9105-71DCEFA4D1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29C2570-2FCB-4459-8758-A0ADB6969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AA0A27-4D9B-44B6-9C72-5639AD9642BB}"/>
              </a:ext>
            </a:extLst>
          </p:cNvPr>
          <p:cNvSpPr>
            <a:spLocks noGrp="1"/>
          </p:cNvSpPr>
          <p:nvPr>
            <p:ph type="dt" sz="half" idx="10"/>
          </p:nvPr>
        </p:nvSpPr>
        <p:spPr/>
        <p:txBody>
          <a:bodyPr/>
          <a:lstStyle/>
          <a:p>
            <a:fld id="{1AE5B157-8682-46E4-B104-6CF219917601}" type="datetimeFigureOut">
              <a:rPr lang="en-US" smtClean="0"/>
              <a:t>4/5/2025</a:t>
            </a:fld>
            <a:endParaRPr lang="en-US"/>
          </a:p>
        </p:txBody>
      </p:sp>
      <p:sp>
        <p:nvSpPr>
          <p:cNvPr id="5" name="Footer Placeholder 4">
            <a:extLst>
              <a:ext uri="{FF2B5EF4-FFF2-40B4-BE49-F238E27FC236}">
                <a16:creationId xmlns:a16="http://schemas.microsoft.com/office/drawing/2014/main" id="{013CEBC1-3324-4257-A302-10E0134DB1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7E0DA1-63C7-428D-B955-F48DD53AE11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59713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139F3-6B8E-49AD-9E13-FEE9B0F2A1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6216D-255B-41C7-BEE9-71960C809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6D866E-8769-4D33-B2C0-DFD9BB63F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969FDE-1634-4D8E-8757-04393ED84B23}"/>
              </a:ext>
            </a:extLst>
          </p:cNvPr>
          <p:cNvSpPr>
            <a:spLocks noGrp="1"/>
          </p:cNvSpPr>
          <p:nvPr>
            <p:ph type="dt" sz="half" idx="10"/>
          </p:nvPr>
        </p:nvSpPr>
        <p:spPr/>
        <p:txBody>
          <a:bodyPr/>
          <a:lstStyle/>
          <a:p>
            <a:fld id="{1AE5B157-8682-46E4-B104-6CF219917601}" type="datetimeFigureOut">
              <a:rPr lang="en-US" smtClean="0"/>
              <a:t>4/5/2025</a:t>
            </a:fld>
            <a:endParaRPr lang="en-US"/>
          </a:p>
        </p:txBody>
      </p:sp>
      <p:sp>
        <p:nvSpPr>
          <p:cNvPr id="6" name="Footer Placeholder 5">
            <a:extLst>
              <a:ext uri="{FF2B5EF4-FFF2-40B4-BE49-F238E27FC236}">
                <a16:creationId xmlns:a16="http://schemas.microsoft.com/office/drawing/2014/main" id="{7AEB2DDC-6BC7-4C0E-BFF3-B0C2F4B716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A89047-568D-446C-8E79-20099EDA9DBC}"/>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26051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A7FF3-94B6-4A1E-88DF-0E023EF274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26F1A7-7756-464A-8507-909D5808B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37E801-57F3-4E97-A77A-8C420DED57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06288F-9548-4CA6-ABBC-BD87AD799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DDB06A-569C-48DC-AE9E-C6B5BBF738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1AE794-29BB-4832-B360-D4249F1E850D}"/>
              </a:ext>
            </a:extLst>
          </p:cNvPr>
          <p:cNvSpPr>
            <a:spLocks noGrp="1"/>
          </p:cNvSpPr>
          <p:nvPr>
            <p:ph type="dt" sz="half" idx="10"/>
          </p:nvPr>
        </p:nvSpPr>
        <p:spPr/>
        <p:txBody>
          <a:bodyPr/>
          <a:lstStyle/>
          <a:p>
            <a:fld id="{1AE5B157-8682-46E4-B104-6CF219917601}" type="datetimeFigureOut">
              <a:rPr lang="en-US" smtClean="0"/>
              <a:t>4/5/2025</a:t>
            </a:fld>
            <a:endParaRPr lang="en-US"/>
          </a:p>
        </p:txBody>
      </p:sp>
      <p:sp>
        <p:nvSpPr>
          <p:cNvPr id="8" name="Footer Placeholder 7">
            <a:extLst>
              <a:ext uri="{FF2B5EF4-FFF2-40B4-BE49-F238E27FC236}">
                <a16:creationId xmlns:a16="http://schemas.microsoft.com/office/drawing/2014/main" id="{C7CA3739-A5BD-41C9-A0AC-7380445446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923D59-44B6-44E3-B82A-2EDAB89F2715}"/>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02715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499B0-4086-4E8F-BC7E-0CDFD55D3B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46E577-7777-4C01-ADB8-531A8C20F18B}"/>
              </a:ext>
            </a:extLst>
          </p:cNvPr>
          <p:cNvSpPr>
            <a:spLocks noGrp="1"/>
          </p:cNvSpPr>
          <p:nvPr>
            <p:ph type="dt" sz="half" idx="10"/>
          </p:nvPr>
        </p:nvSpPr>
        <p:spPr/>
        <p:txBody>
          <a:bodyPr/>
          <a:lstStyle/>
          <a:p>
            <a:fld id="{1AE5B157-8682-46E4-B104-6CF219917601}" type="datetimeFigureOut">
              <a:rPr lang="en-US" smtClean="0"/>
              <a:t>4/5/2025</a:t>
            </a:fld>
            <a:endParaRPr lang="en-US"/>
          </a:p>
        </p:txBody>
      </p:sp>
      <p:sp>
        <p:nvSpPr>
          <p:cNvPr id="4" name="Footer Placeholder 3">
            <a:extLst>
              <a:ext uri="{FF2B5EF4-FFF2-40B4-BE49-F238E27FC236}">
                <a16:creationId xmlns:a16="http://schemas.microsoft.com/office/drawing/2014/main" id="{42CEDAB7-5EDC-4AAA-BABC-65C17709C5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EBFC705-4F4C-412A-A533-F45FFA8D1B11}"/>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09239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A0DFF9-0A72-4420-9FC0-03ABDF8A6D86}"/>
              </a:ext>
            </a:extLst>
          </p:cNvPr>
          <p:cNvSpPr>
            <a:spLocks noGrp="1"/>
          </p:cNvSpPr>
          <p:nvPr>
            <p:ph type="dt" sz="half" idx="10"/>
          </p:nvPr>
        </p:nvSpPr>
        <p:spPr/>
        <p:txBody>
          <a:bodyPr/>
          <a:lstStyle/>
          <a:p>
            <a:fld id="{1AE5B157-8682-46E4-B104-6CF219917601}" type="datetimeFigureOut">
              <a:rPr lang="en-US" smtClean="0"/>
              <a:t>4/5/2025</a:t>
            </a:fld>
            <a:endParaRPr lang="en-US"/>
          </a:p>
        </p:txBody>
      </p:sp>
      <p:sp>
        <p:nvSpPr>
          <p:cNvPr id="3" name="Footer Placeholder 2">
            <a:extLst>
              <a:ext uri="{FF2B5EF4-FFF2-40B4-BE49-F238E27FC236}">
                <a16:creationId xmlns:a16="http://schemas.microsoft.com/office/drawing/2014/main" id="{F4A59E51-C6AD-45B2-9812-97BD21973D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49F6C4-FCD6-4FD8-95C3-28C5C1449AC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04033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AA434-6DE3-4022-B604-F2BA9EB1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B26639-AD3D-4AEA-9569-F3DD3AFF3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8FF7AF-EF64-4762-92FF-6CA34114B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F703FA-066E-4A6B-B449-CAB3E9C81D6C}"/>
              </a:ext>
            </a:extLst>
          </p:cNvPr>
          <p:cNvSpPr>
            <a:spLocks noGrp="1"/>
          </p:cNvSpPr>
          <p:nvPr>
            <p:ph type="dt" sz="half" idx="10"/>
          </p:nvPr>
        </p:nvSpPr>
        <p:spPr/>
        <p:txBody>
          <a:bodyPr/>
          <a:lstStyle/>
          <a:p>
            <a:fld id="{1AE5B157-8682-46E4-B104-6CF219917601}" type="datetimeFigureOut">
              <a:rPr lang="en-US" smtClean="0"/>
              <a:t>4/5/2025</a:t>
            </a:fld>
            <a:endParaRPr lang="en-US"/>
          </a:p>
        </p:txBody>
      </p:sp>
      <p:sp>
        <p:nvSpPr>
          <p:cNvPr id="6" name="Footer Placeholder 5">
            <a:extLst>
              <a:ext uri="{FF2B5EF4-FFF2-40B4-BE49-F238E27FC236}">
                <a16:creationId xmlns:a16="http://schemas.microsoft.com/office/drawing/2014/main" id="{BCF80932-CCD5-46B5-9DE8-E9A74A41E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765D79-9CF3-4BC5-8312-8A7E2BF5A59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26400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430CB-B7F9-408C-86E2-4D366A0D2C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79532A-0122-464F-868C-061263BBC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1B552C-1E70-442D-9B27-4945D14FE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9A7895-9BC5-48FF-B42F-6A7434B476D5}"/>
              </a:ext>
            </a:extLst>
          </p:cNvPr>
          <p:cNvSpPr>
            <a:spLocks noGrp="1"/>
          </p:cNvSpPr>
          <p:nvPr>
            <p:ph type="dt" sz="half" idx="10"/>
          </p:nvPr>
        </p:nvSpPr>
        <p:spPr/>
        <p:txBody>
          <a:bodyPr/>
          <a:lstStyle/>
          <a:p>
            <a:fld id="{1AE5B157-8682-46E4-B104-6CF219917601}" type="datetimeFigureOut">
              <a:rPr lang="en-US" smtClean="0"/>
              <a:t>4/5/2025</a:t>
            </a:fld>
            <a:endParaRPr lang="en-US"/>
          </a:p>
        </p:txBody>
      </p:sp>
      <p:sp>
        <p:nvSpPr>
          <p:cNvPr id="6" name="Footer Placeholder 5">
            <a:extLst>
              <a:ext uri="{FF2B5EF4-FFF2-40B4-BE49-F238E27FC236}">
                <a16:creationId xmlns:a16="http://schemas.microsoft.com/office/drawing/2014/main" id="{7FE9D8C4-F4D6-4815-9188-7E1AF8467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873251-D2DB-4DB0-A354-5D66F67E062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1699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7A10E4-D32B-4039-8BDE-7F05EBE8AB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95088B-B6D6-486D-9013-F0B8EF00B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EA164A-BA2F-47AA-A666-F8CF4F572C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E5B157-8682-46E4-B104-6CF219917601}" type="datetimeFigureOut">
              <a:rPr lang="en-US" smtClean="0"/>
              <a:t>4/5/2025</a:t>
            </a:fld>
            <a:endParaRPr lang="en-US"/>
          </a:p>
        </p:txBody>
      </p:sp>
      <p:sp>
        <p:nvSpPr>
          <p:cNvPr id="5" name="Footer Placeholder 4">
            <a:extLst>
              <a:ext uri="{FF2B5EF4-FFF2-40B4-BE49-F238E27FC236}">
                <a16:creationId xmlns:a16="http://schemas.microsoft.com/office/drawing/2014/main" id="{9698AC8C-D306-4592-BE0E-0727695110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15FBFD-4120-4567-8B67-DDBE5C7E2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FF92-88D3-4321-9339-85B5B423DA1F}" type="slidenum">
              <a:rPr lang="en-US" smtClean="0"/>
              <a:t>‹#›</a:t>
            </a:fld>
            <a:endParaRPr lang="en-US"/>
          </a:p>
        </p:txBody>
      </p:sp>
    </p:spTree>
    <p:extLst>
      <p:ext uri="{BB962C8B-B14F-4D97-AF65-F5344CB8AC3E}">
        <p14:creationId xmlns:p14="http://schemas.microsoft.com/office/powerpoint/2010/main" val="267074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lideegg.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8B010F-86D9-A1C0-9CB6-0AB80A45742E}"/>
              </a:ext>
            </a:extLst>
          </p:cNvPr>
          <p:cNvGraphicFramePr>
            <a:graphicFrameLocks noGrp="1"/>
          </p:cNvGraphicFramePr>
          <p:nvPr/>
        </p:nvGraphicFramePr>
        <p:xfrm>
          <a:off x="467583" y="390353"/>
          <a:ext cx="11405556" cy="1356981"/>
        </p:xfrm>
        <a:graphic>
          <a:graphicData uri="http://schemas.openxmlformats.org/drawingml/2006/table">
            <a:tbl>
              <a:tblPr firstRow="1" firstCol="1" bandRow="1"/>
              <a:tblGrid>
                <a:gridCol w="1512831">
                  <a:extLst>
                    <a:ext uri="{9D8B030D-6E8A-4147-A177-3AD203B41FA5}">
                      <a16:colId xmlns:a16="http://schemas.microsoft.com/office/drawing/2014/main" val="4102479390"/>
                    </a:ext>
                  </a:extLst>
                </a:gridCol>
                <a:gridCol w="2802601">
                  <a:extLst>
                    <a:ext uri="{9D8B030D-6E8A-4147-A177-3AD203B41FA5}">
                      <a16:colId xmlns:a16="http://schemas.microsoft.com/office/drawing/2014/main" val="3985209847"/>
                    </a:ext>
                  </a:extLst>
                </a:gridCol>
                <a:gridCol w="7090124">
                  <a:extLst>
                    <a:ext uri="{9D8B030D-6E8A-4147-A177-3AD203B41FA5}">
                      <a16:colId xmlns:a16="http://schemas.microsoft.com/office/drawing/2014/main" val="1009289740"/>
                    </a:ext>
                  </a:extLst>
                </a:gridCol>
              </a:tblGrid>
              <a:tr h="1356981">
                <a:tc>
                  <a:txBody>
                    <a:bodyPr/>
                    <a:lstStyle/>
                    <a:p>
                      <a:pPr>
                        <a:tabLst>
                          <a:tab pos="2971800" algn="ctr"/>
                          <a:tab pos="5943600" algn="r"/>
                        </a:tabLst>
                      </a:pPr>
                      <a:endParaRPr lang="sr-Cyrl-RS" sz="11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Зелени пут</a:t>
                      </a:r>
                    </a:p>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Партнерство за зелено пословање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Еразмус+</a:t>
                      </a:r>
                    </a:p>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KA210-ADU - Мала партнерства у образовању одраслих</a:t>
                      </a:r>
                      <a:endPar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p>
                      <a:pPr algn="r">
                        <a:tabLst>
                          <a:tab pos="2971800" algn="ctr"/>
                          <a:tab pos="5943600" algn="r"/>
                        </a:tabLst>
                      </a:pPr>
                      <a:r>
                        <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Пројекат 2023-2-</a:t>
                      </a:r>
                      <a:r>
                        <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RS01-KA210-ADU-000184311</a:t>
                      </a:r>
                      <a:endPar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extLst>
                  <a:ext uri="{0D108BD9-81ED-4DB2-BD59-A6C34878D82A}">
                    <a16:rowId xmlns:a16="http://schemas.microsoft.com/office/drawing/2014/main" val="3136574012"/>
                  </a:ext>
                </a:extLst>
              </a:tr>
            </a:tbl>
          </a:graphicData>
        </a:graphic>
      </p:graphicFrame>
      <p:pic>
        <p:nvPicPr>
          <p:cNvPr id="1028" name="Picture 1" descr="A green leaf and a power cord&#10;&#10;Description automatically generated">
            <a:extLst>
              <a:ext uri="{FF2B5EF4-FFF2-40B4-BE49-F238E27FC236}">
                <a16:creationId xmlns:a16="http://schemas.microsoft.com/office/drawing/2014/main" id="{12BA15E4-BC89-5362-F6CC-35B77FEDEB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0235"/>
          <a:stretch>
            <a:fillRect/>
          </a:stretch>
        </p:blipFill>
        <p:spPr bwMode="auto">
          <a:xfrm>
            <a:off x="625474" y="550099"/>
            <a:ext cx="1314450" cy="10484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099289639" descr="A logo of a company&#10;&#10;Description automatically generated">
            <a:extLst>
              <a:ext uri="{FF2B5EF4-FFF2-40B4-BE49-F238E27FC236}">
                <a16:creationId xmlns:a16="http://schemas.microsoft.com/office/drawing/2014/main" id="{B1C98406-75E3-DB5B-EF3F-8CB7374D81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112" y="5977153"/>
            <a:ext cx="609650"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3" name="Picture 297281250" descr="A blue text on a white background&#10;&#10;Description automatically generated">
            <a:extLst>
              <a:ext uri="{FF2B5EF4-FFF2-40B4-BE49-F238E27FC236}">
                <a16:creationId xmlns:a16="http://schemas.microsoft.com/office/drawing/2014/main" id="{B8A490E3-8AB1-2CFE-5432-C188CE4E95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2864" y="5968033"/>
            <a:ext cx="2213891"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a16="http://schemas.microsoft.com/office/drawing/2014/main" id="{900E5B85-C790-C1C2-2BD7-723769F6B39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17416" y="5981452"/>
            <a:ext cx="769879" cy="666317"/>
          </a:xfrm>
          <a:prstGeom prst="rect">
            <a:avLst/>
          </a:prstGeom>
          <a:noFill/>
          <a:ln>
            <a:noFill/>
          </a:ln>
          <a:extLst>
            <a:ext uri="{909E8E84-426E-40DD-AFC4-6F175D3DCCD1}">
              <a14:hiddenFill xmlns:a14="http://schemas.microsoft.com/office/drawing/2010/main">
                <a:solidFill>
                  <a:srgbClr val="FFFFFF"/>
                </a:solidFill>
              </a14:hiddenFill>
            </a:ext>
          </a:extLst>
        </p:spPr>
      </p:pic>
      <p:graphicFrame>
        <p:nvGraphicFramePr>
          <p:cNvPr id="16" name="Table 15">
            <a:extLst>
              <a:ext uri="{FF2B5EF4-FFF2-40B4-BE49-F238E27FC236}">
                <a16:creationId xmlns:a16="http://schemas.microsoft.com/office/drawing/2014/main" id="{29B5BC07-0D48-79C3-375F-2F2B7BB97090}"/>
              </a:ext>
            </a:extLst>
          </p:cNvPr>
          <p:cNvGraphicFramePr>
            <a:graphicFrameLocks noGrp="1"/>
          </p:cNvGraphicFramePr>
          <p:nvPr/>
        </p:nvGraphicFramePr>
        <p:xfrm>
          <a:off x="467583" y="5062086"/>
          <a:ext cx="11405556" cy="731520"/>
        </p:xfrm>
        <a:graphic>
          <a:graphicData uri="http://schemas.openxmlformats.org/drawingml/2006/table">
            <a:tbl>
              <a:tblPr firstRow="1" firstCol="1" bandRow="1"/>
              <a:tblGrid>
                <a:gridCol w="11405556">
                  <a:extLst>
                    <a:ext uri="{9D8B030D-6E8A-4147-A177-3AD203B41FA5}">
                      <a16:colId xmlns:a16="http://schemas.microsoft.com/office/drawing/2014/main" val="3807207268"/>
                    </a:ext>
                  </a:extLst>
                </a:gridCol>
              </a:tblGrid>
              <a:tr h="0">
                <a:tc>
                  <a:txBody>
                    <a:bodyPr/>
                    <a:lstStyle/>
                    <a:p>
                      <a:pPr algn="just"/>
                      <a:r>
                        <a:rPr lang="ru-RU" sz="1600" b="1" kern="100" dirty="0">
                          <a:effectLst/>
                          <a:latin typeface="Calibri" panose="020F0502020204030204" pitchFamily="34" charset="0"/>
                          <a:ea typeface="Times New Roman" panose="02020603050405020304" pitchFamily="18" charset="0"/>
                          <a:cs typeface="Calibri" panose="020F0502020204030204" pitchFamily="34" charset="0"/>
                        </a:rPr>
                        <a:t>Одрицање одговорности: </a:t>
                      </a:r>
                      <a:r>
                        <a:rPr lang="ru-RU" sz="1600" kern="100" dirty="0">
                          <a:effectLst/>
                          <a:latin typeface="Calibri" panose="020F0502020204030204" pitchFamily="34" charset="0"/>
                          <a:ea typeface="Times New Roman" panose="02020603050405020304" pitchFamily="18" charset="0"/>
                          <a:cs typeface="Calibri" panose="020F0502020204030204" pitchFamily="34" charset="0"/>
                        </a:rPr>
                        <a:t>Финансирано средствима Европске уније. Изражена становишта представљају искључиво становишта аутора и не одражавају нужно ставове Европске уније или Фондације Темпус. Ни под којим условима се Европска унија ни давалац наменских бесповратних средстава не могу сматрати одговорнима за њихову садржину.</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806046097"/>
                  </a:ext>
                </a:extLst>
              </a:tr>
            </a:tbl>
          </a:graphicData>
        </a:graphic>
      </p:graphicFrame>
      <p:pic>
        <p:nvPicPr>
          <p:cNvPr id="2" name="Picture 1" descr="Blue text on a black background&#10;&#10;Description automatically generated">
            <a:extLst>
              <a:ext uri="{FF2B5EF4-FFF2-40B4-BE49-F238E27FC236}">
                <a16:creationId xmlns:a16="http://schemas.microsoft.com/office/drawing/2014/main" id="{9E115932-DAB4-F119-C312-867EC1C1FB5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20102" y="5966838"/>
            <a:ext cx="2553037" cy="667512"/>
          </a:xfrm>
          <a:prstGeom prst="rect">
            <a:avLst/>
          </a:prstGeom>
          <a:noFill/>
          <a:ln>
            <a:noFill/>
          </a:ln>
        </p:spPr>
      </p:pic>
      <p:sp>
        <p:nvSpPr>
          <p:cNvPr id="3" name="TextBox 2">
            <a:extLst>
              <a:ext uri="{FF2B5EF4-FFF2-40B4-BE49-F238E27FC236}">
                <a16:creationId xmlns:a16="http://schemas.microsoft.com/office/drawing/2014/main" id="{069DFE73-AB89-B6B8-8A1C-C1F2FA29928D}"/>
              </a:ext>
            </a:extLst>
          </p:cNvPr>
          <p:cNvSpPr txBox="1"/>
          <p:nvPr/>
        </p:nvSpPr>
        <p:spPr>
          <a:xfrm>
            <a:off x="393222" y="2615248"/>
            <a:ext cx="11405556" cy="2446838"/>
          </a:xfrm>
          <a:prstGeom prst="rect">
            <a:avLst/>
          </a:prstGeom>
          <a:noFill/>
          <a:ln>
            <a:noFill/>
          </a:ln>
        </p:spPr>
        <p:txBody>
          <a:bodyPr wrap="square" rtlCol="0" anchor="ctr" anchorCtr="0">
            <a:noAutofit/>
          </a:bodyPr>
          <a:lstStyle/>
          <a:p>
            <a:pPr algn="ctr">
              <a:lnSpc>
                <a:spcPct val="150000"/>
              </a:lnSpc>
            </a:pPr>
            <a:r>
              <a:rPr lang="ru-RU" sz="2800" b="1" dirty="0">
                <a:solidFill>
                  <a:srgbClr val="008000"/>
                </a:solidFill>
              </a:rPr>
              <a:t>ТРЕНИНГ ОЗЕЛЕЊАВАЊЕ ПОСЛОВАЊА</a:t>
            </a:r>
          </a:p>
          <a:p>
            <a:pPr algn="ctr">
              <a:lnSpc>
                <a:spcPct val="150000"/>
              </a:lnSpc>
            </a:pPr>
            <a:r>
              <a:rPr lang="ru-RU" sz="2800" b="1" dirty="0">
                <a:solidFill>
                  <a:srgbClr val="008000"/>
                </a:solidFill>
              </a:rPr>
              <a:t>Модул 2 Очување енергије и воде</a:t>
            </a:r>
          </a:p>
          <a:p>
            <a:pPr algn="ctr">
              <a:lnSpc>
                <a:spcPct val="150000"/>
              </a:lnSpc>
            </a:pPr>
            <a:r>
              <a:rPr lang="ru-RU" sz="2800" dirty="0">
                <a:solidFill>
                  <a:srgbClr val="008000"/>
                </a:solidFill>
              </a:rPr>
              <a:t>Очување воде</a:t>
            </a:r>
          </a:p>
        </p:txBody>
      </p:sp>
      <p:graphicFrame>
        <p:nvGraphicFramePr>
          <p:cNvPr id="4" name="Table 3">
            <a:extLst>
              <a:ext uri="{FF2B5EF4-FFF2-40B4-BE49-F238E27FC236}">
                <a16:creationId xmlns:a16="http://schemas.microsoft.com/office/drawing/2014/main" id="{FBCBB93C-4C1F-3946-AD8A-1B410438F884}"/>
              </a:ext>
            </a:extLst>
          </p:cNvPr>
          <p:cNvGraphicFramePr>
            <a:graphicFrameLocks noGrp="1"/>
          </p:cNvGraphicFramePr>
          <p:nvPr/>
        </p:nvGraphicFramePr>
        <p:xfrm>
          <a:off x="510376" y="1953254"/>
          <a:ext cx="11377027" cy="474148"/>
        </p:xfrm>
        <a:graphic>
          <a:graphicData uri="http://schemas.openxmlformats.org/drawingml/2006/table">
            <a:tbl>
              <a:tblPr firstRow="1" firstCol="1" bandRow="1"/>
              <a:tblGrid>
                <a:gridCol w="4375071">
                  <a:extLst>
                    <a:ext uri="{9D8B030D-6E8A-4147-A177-3AD203B41FA5}">
                      <a16:colId xmlns:a16="http://schemas.microsoft.com/office/drawing/2014/main" val="3222544936"/>
                    </a:ext>
                  </a:extLst>
                </a:gridCol>
                <a:gridCol w="2625734">
                  <a:extLst>
                    <a:ext uri="{9D8B030D-6E8A-4147-A177-3AD203B41FA5}">
                      <a16:colId xmlns:a16="http://schemas.microsoft.com/office/drawing/2014/main" val="2492690819"/>
                    </a:ext>
                  </a:extLst>
                </a:gridCol>
                <a:gridCol w="4376222">
                  <a:extLst>
                    <a:ext uri="{9D8B030D-6E8A-4147-A177-3AD203B41FA5}">
                      <a16:colId xmlns:a16="http://schemas.microsoft.com/office/drawing/2014/main" val="3324569411"/>
                    </a:ext>
                  </a:extLst>
                </a:gridCol>
              </a:tblGrid>
              <a:tr h="474148">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СВОЈЕ ПОСЛОВАЊЕ!</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GO GREEN!</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ГО ВАШИОТ БИЗНИС!</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5143308"/>
                  </a:ext>
                </a:extLst>
              </a:tr>
            </a:tbl>
          </a:graphicData>
        </a:graphic>
      </p:graphicFrame>
    </p:spTree>
    <p:extLst>
      <p:ext uri="{BB962C8B-B14F-4D97-AF65-F5344CB8AC3E}">
        <p14:creationId xmlns:p14="http://schemas.microsoft.com/office/powerpoint/2010/main" val="3331586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FE9BB-F631-DFB9-41E5-429B477179B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5FEC5BB-0719-CE5F-2AEF-B311DDBC42B3}"/>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5 Очување воде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graphicFrame>
        <p:nvGraphicFramePr>
          <p:cNvPr id="127" name="Table 126">
            <a:extLst>
              <a:ext uri="{FF2B5EF4-FFF2-40B4-BE49-F238E27FC236}">
                <a16:creationId xmlns:a16="http://schemas.microsoft.com/office/drawing/2014/main" id="{E9DED6F4-A841-47A3-F6E8-D53A4BBF569B}"/>
              </a:ext>
            </a:extLst>
          </p:cNvPr>
          <p:cNvGraphicFramePr>
            <a:graphicFrameLocks noGrp="1"/>
          </p:cNvGraphicFramePr>
          <p:nvPr>
            <p:extLst>
              <p:ext uri="{D42A27DB-BD31-4B8C-83A1-F6EECF244321}">
                <p14:modId xmlns:p14="http://schemas.microsoft.com/office/powerpoint/2010/main" val="2036997693"/>
              </p:ext>
            </p:extLst>
          </p:nvPr>
        </p:nvGraphicFramePr>
        <p:xfrm>
          <a:off x="6957405" y="970101"/>
          <a:ext cx="5092900" cy="5760256"/>
        </p:xfrm>
        <a:graphic>
          <a:graphicData uri="http://schemas.openxmlformats.org/drawingml/2006/table">
            <a:tbl>
              <a:tblPr firstRow="1" firstCol="1" bandRow="1"/>
              <a:tblGrid>
                <a:gridCol w="1955913">
                  <a:extLst>
                    <a:ext uri="{9D8B030D-6E8A-4147-A177-3AD203B41FA5}">
                      <a16:colId xmlns:a16="http://schemas.microsoft.com/office/drawing/2014/main" val="3642210202"/>
                    </a:ext>
                  </a:extLst>
                </a:gridCol>
                <a:gridCol w="1096012">
                  <a:extLst>
                    <a:ext uri="{9D8B030D-6E8A-4147-A177-3AD203B41FA5}">
                      <a16:colId xmlns:a16="http://schemas.microsoft.com/office/drawing/2014/main" val="2876615135"/>
                    </a:ext>
                  </a:extLst>
                </a:gridCol>
                <a:gridCol w="1023323">
                  <a:extLst>
                    <a:ext uri="{9D8B030D-6E8A-4147-A177-3AD203B41FA5}">
                      <a16:colId xmlns:a16="http://schemas.microsoft.com/office/drawing/2014/main" val="2005045064"/>
                    </a:ext>
                  </a:extLst>
                </a:gridCol>
                <a:gridCol w="1017652">
                  <a:extLst>
                    <a:ext uri="{9D8B030D-6E8A-4147-A177-3AD203B41FA5}">
                      <a16:colId xmlns:a16="http://schemas.microsoft.com/office/drawing/2014/main" val="2880975131"/>
                    </a:ext>
                  </a:extLst>
                </a:gridCol>
              </a:tblGrid>
              <a:tr h="360016">
                <a:tc>
                  <a:txBody>
                    <a:bodyPr/>
                    <a:lstStyle/>
                    <a:p>
                      <a:pPr algn="ctr">
                        <a:buNone/>
                      </a:pPr>
                      <a:r>
                        <a:rPr lang="sr-Cyrl-RS" sz="8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Цурење воде</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buNone/>
                      </a:pPr>
                      <a:r>
                        <a:rPr lang="sr-Cyrl-RS" sz="9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Време</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buNone/>
                      </a:pPr>
                      <a:r>
                        <a:rPr lang="sr-Cyrl-RS" sz="9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Потрошња воде</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p>
                      <a:pPr algn="ctr">
                        <a:buNone/>
                      </a:pPr>
                      <a:r>
                        <a:rPr lang="sr-Cyrl-RS" sz="9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(литара)</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buNone/>
                      </a:pPr>
                      <a:r>
                        <a:rPr lang="sr-Cyrl-RS" sz="9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Трошкови</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p>
                      <a:pPr algn="ctr">
                        <a:buNone/>
                      </a:pPr>
                      <a:r>
                        <a:rPr lang="sr-Cyrl-RS" sz="9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(ЕУР)*</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extLst>
                  <a:ext uri="{0D108BD9-81ED-4DB2-BD59-A6C34878D82A}">
                    <a16:rowId xmlns:a16="http://schemas.microsoft.com/office/drawing/2014/main" val="1017631879"/>
                  </a:ext>
                </a:extLst>
              </a:tr>
              <a:tr h="180008">
                <a:tc rowSpan="5">
                  <a:txBody>
                    <a:bodyPr/>
                    <a:lstStyle/>
                    <a:p>
                      <a:pPr algn="ctr">
                        <a:buNone/>
                      </a:pPr>
                      <a:endParaRPr lang="sr-Cyrl-R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ctr">
                        <a:buNone/>
                      </a:pPr>
                      <a:r>
                        <a:rPr lang="sr-Cyrl-R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Једна кап у секунди</a:t>
                      </a:r>
                      <a:endParaRPr lang="en-US" sz="1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Минут</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0,0035</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619362459"/>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Сат</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0,21</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29815437"/>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Дан</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5,1</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0,01</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338908510"/>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Месец</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157</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0,16</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14546207"/>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Година</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1880</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1,88</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5565328"/>
                  </a:ext>
                </a:extLst>
              </a:tr>
              <a:tr h="180008">
                <a:tc rowSpan="5">
                  <a:txBody>
                    <a:bodyPr/>
                    <a:lstStyle/>
                    <a:p>
                      <a:pPr algn="ctr">
                        <a:buNone/>
                      </a:pPr>
                      <a:endParaRPr lang="sr-Cyrl-R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ctr">
                        <a:buNone/>
                      </a:pPr>
                      <a:r>
                        <a:rPr lang="sr-Cyrl-R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Две капи у секунди</a:t>
                      </a:r>
                      <a:endParaRPr lang="en-US" sz="1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Минут</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0,0115</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059218080"/>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Сат</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0,7</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093652832"/>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Дан</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0,02</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01377334"/>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Месец</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510</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0,51</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012537332"/>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Година</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6115</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6,12</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9790391"/>
                  </a:ext>
                </a:extLst>
              </a:tr>
              <a:tr h="180008">
                <a:tc rowSpan="5">
                  <a:txBody>
                    <a:bodyPr/>
                    <a:lstStyle/>
                    <a:p>
                      <a:pPr algn="ctr">
                        <a:buNone/>
                      </a:pPr>
                      <a:endParaRPr lang="sr-Cyrl-R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ctr">
                        <a:buNone/>
                      </a:pPr>
                      <a:r>
                        <a:rPr lang="sr-Cyrl-R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Непрекидно капање</a:t>
                      </a:r>
                      <a:endParaRPr lang="en-US" sz="1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sr-Cyrl-RS" sz="9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Минут</a:t>
                      </a:r>
                      <a:endParaRPr lang="en-US" sz="9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0,075</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872771958"/>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Сат</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4,54</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71382712"/>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Дан</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108,5</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0,11</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17649373"/>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Месец</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3292</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3,29</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775773366"/>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Година</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39504</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39,50</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24154801"/>
                  </a:ext>
                </a:extLst>
              </a:tr>
              <a:tr h="180008">
                <a:tc rowSpan="5">
                  <a:txBody>
                    <a:bodyPr/>
                    <a:lstStyle/>
                    <a:p>
                      <a:pPr algn="ctr">
                        <a:buNone/>
                      </a:pPr>
                      <a:r>
                        <a:rPr lang="sr-Cyrl-R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Дебљина воденог млаза 1,5 mm</a:t>
                      </a:r>
                      <a:endParaRPr lang="en-US" sz="1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Минут</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0,26</a:t>
                      </a:r>
                      <a:endParaRPr lang="en-US" sz="9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18545073"/>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Сат</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15,8</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0,02</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462076392"/>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Дан</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380</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0,38</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941490187"/>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Месец</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11517</a:t>
                      </a:r>
                      <a:endParaRPr lang="en-US" sz="9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11,52</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18071668"/>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Година</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138200</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138,20</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345023"/>
                  </a:ext>
                </a:extLst>
              </a:tr>
              <a:tr h="180008">
                <a:tc rowSpan="5">
                  <a:txBody>
                    <a:bodyPr/>
                    <a:lstStyle/>
                    <a:p>
                      <a:pPr algn="ctr">
                        <a:buNone/>
                      </a:pPr>
                      <a:r>
                        <a:rPr lang="sr-Cyrl-R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Дебљина воденог млаза 3 mm</a:t>
                      </a:r>
                      <a:endParaRPr lang="en-US" sz="1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Минут</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0,83</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160700270"/>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Сат</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50</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0,05</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33263996"/>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Дан</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1180</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1,18</a:t>
                      </a:r>
                      <a:endParaRPr lang="en-US" sz="9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013226768"/>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Месец</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35625</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35,63</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6879911"/>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Година</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427550</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427,55</a:t>
                      </a:r>
                      <a:endParaRPr lang="en-US" sz="9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91772298"/>
                  </a:ext>
                </a:extLst>
              </a:tr>
              <a:tr h="180008">
                <a:tc rowSpan="5">
                  <a:txBody>
                    <a:bodyPr/>
                    <a:lstStyle/>
                    <a:p>
                      <a:pPr algn="ctr">
                        <a:buNone/>
                      </a:pPr>
                      <a:r>
                        <a:rPr lang="sr-Cyrl-R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Дебљина воденог млаза 5 mm</a:t>
                      </a:r>
                      <a:endParaRPr lang="en-US" sz="1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Минут</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1,35</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sr-Cyrl-RS" sz="9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9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728695380"/>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Сат</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81,5</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0,08</a:t>
                      </a:r>
                      <a:endParaRPr lang="en-US" sz="9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990698092"/>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Дан</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1955</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1,96</a:t>
                      </a:r>
                      <a:endParaRPr lang="en-US" sz="9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073762277"/>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Месец</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59292</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sr-Cyrl-RS" sz="9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59,29</a:t>
                      </a:r>
                      <a:endParaRPr lang="en-US" sz="9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736423373"/>
                  </a:ext>
                </a:extLst>
              </a:tr>
              <a:tr h="180008">
                <a:tc vMerge="1">
                  <a:txBody>
                    <a:bodyPr/>
                    <a:lstStyle/>
                    <a:p>
                      <a:endParaRPr lang="sr-Cyrl-RS"/>
                    </a:p>
                  </a:txBody>
                  <a:tcPr/>
                </a:tc>
                <a:tc>
                  <a:txBody>
                    <a:bodyPr/>
                    <a:lstStyle/>
                    <a:p>
                      <a:pP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Година</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711500</a:t>
                      </a:r>
                      <a:endParaRPr lang="en-US" sz="900" kern="10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sr-Cyrl-RS" sz="9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711,50</a:t>
                      </a:r>
                      <a:endParaRPr lang="en-US" sz="9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55628" marR="556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33669894"/>
                  </a:ext>
                </a:extLst>
              </a:tr>
            </a:tbl>
          </a:graphicData>
        </a:graphic>
      </p:graphicFrame>
      <p:pic>
        <p:nvPicPr>
          <p:cNvPr id="128" name="Graphic 1" descr="Water outline">
            <a:extLst>
              <a:ext uri="{FF2B5EF4-FFF2-40B4-BE49-F238E27FC236}">
                <a16:creationId xmlns:a16="http://schemas.microsoft.com/office/drawing/2014/main" id="{FD41BC0C-FA3E-BD8B-3075-CD9BA5DEB93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128839" y="2761847"/>
            <a:ext cx="358775" cy="358775"/>
          </a:xfrm>
          <a:prstGeom prst="rect">
            <a:avLst/>
          </a:prstGeom>
        </p:spPr>
      </p:pic>
      <p:grpSp>
        <p:nvGrpSpPr>
          <p:cNvPr id="146" name="Group 145">
            <a:extLst>
              <a:ext uri="{FF2B5EF4-FFF2-40B4-BE49-F238E27FC236}">
                <a16:creationId xmlns:a16="http://schemas.microsoft.com/office/drawing/2014/main" id="{D02C13DA-B037-0E95-4A89-90E8E0507903}"/>
              </a:ext>
            </a:extLst>
          </p:cNvPr>
          <p:cNvGrpSpPr/>
          <p:nvPr/>
        </p:nvGrpSpPr>
        <p:grpSpPr>
          <a:xfrm>
            <a:off x="7070574" y="3650719"/>
            <a:ext cx="1776188" cy="377524"/>
            <a:chOff x="1044465" y="1250360"/>
            <a:chExt cx="1776188" cy="377524"/>
          </a:xfrm>
        </p:grpSpPr>
        <p:pic>
          <p:nvPicPr>
            <p:cNvPr id="129" name="Graphic 1" descr="Water outline">
              <a:extLst>
                <a:ext uri="{FF2B5EF4-FFF2-40B4-BE49-F238E27FC236}">
                  <a16:creationId xmlns:a16="http://schemas.microsoft.com/office/drawing/2014/main" id="{51393B49-A657-F89F-D055-4D220258075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61878" y="1257562"/>
              <a:ext cx="358775" cy="358775"/>
            </a:xfrm>
            <a:prstGeom prst="rect">
              <a:avLst/>
            </a:prstGeom>
          </p:spPr>
        </p:pic>
        <p:pic>
          <p:nvPicPr>
            <p:cNvPr id="131" name="Graphic 1" descr="Water outline">
              <a:extLst>
                <a:ext uri="{FF2B5EF4-FFF2-40B4-BE49-F238E27FC236}">
                  <a16:creationId xmlns:a16="http://schemas.microsoft.com/office/drawing/2014/main" id="{B14C7B68-FC5D-8260-C121-DA3E3579A70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120790" y="1269109"/>
              <a:ext cx="358775" cy="358775"/>
            </a:xfrm>
            <a:prstGeom prst="rect">
              <a:avLst/>
            </a:prstGeom>
          </p:spPr>
        </p:pic>
        <p:pic>
          <p:nvPicPr>
            <p:cNvPr id="132" name="Graphic 1" descr="Water outline">
              <a:extLst>
                <a:ext uri="{FF2B5EF4-FFF2-40B4-BE49-F238E27FC236}">
                  <a16:creationId xmlns:a16="http://schemas.microsoft.com/office/drawing/2014/main" id="{D3457998-FA0B-2D31-CE58-12000D1E5C4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762015" y="1264764"/>
              <a:ext cx="358775" cy="358775"/>
            </a:xfrm>
            <a:prstGeom prst="rect">
              <a:avLst/>
            </a:prstGeom>
          </p:spPr>
        </p:pic>
        <p:pic>
          <p:nvPicPr>
            <p:cNvPr id="133" name="Graphic 1" descr="Water outline">
              <a:extLst>
                <a:ext uri="{FF2B5EF4-FFF2-40B4-BE49-F238E27FC236}">
                  <a16:creationId xmlns:a16="http://schemas.microsoft.com/office/drawing/2014/main" id="{B826A7FA-5FA5-38A3-EC7D-AB8AD6A1905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403240" y="1257562"/>
              <a:ext cx="358775" cy="358775"/>
            </a:xfrm>
            <a:prstGeom prst="rect">
              <a:avLst/>
            </a:prstGeom>
          </p:spPr>
        </p:pic>
        <p:pic>
          <p:nvPicPr>
            <p:cNvPr id="134" name="Graphic 1" descr="Water outline">
              <a:extLst>
                <a:ext uri="{FF2B5EF4-FFF2-40B4-BE49-F238E27FC236}">
                  <a16:creationId xmlns:a16="http://schemas.microsoft.com/office/drawing/2014/main" id="{69287395-6C5B-B07E-6EBA-847F970FAE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44465" y="1250360"/>
              <a:ext cx="358775" cy="358775"/>
            </a:xfrm>
            <a:prstGeom prst="rect">
              <a:avLst/>
            </a:prstGeom>
          </p:spPr>
        </p:pic>
      </p:grpSp>
      <p:pic>
        <p:nvPicPr>
          <p:cNvPr id="135" name="Graphic 1" descr="Water outline">
            <a:extLst>
              <a:ext uri="{FF2B5EF4-FFF2-40B4-BE49-F238E27FC236}">
                <a16:creationId xmlns:a16="http://schemas.microsoft.com/office/drawing/2014/main" id="{9F63D7D6-5665-B0D1-EE43-8B2C3C31A1B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46680" y="2731006"/>
            <a:ext cx="358775" cy="358775"/>
          </a:xfrm>
          <a:prstGeom prst="rect">
            <a:avLst/>
          </a:prstGeom>
        </p:spPr>
      </p:pic>
      <p:pic>
        <p:nvPicPr>
          <p:cNvPr id="136" name="Graphic 1" descr="Water outline">
            <a:extLst>
              <a:ext uri="{FF2B5EF4-FFF2-40B4-BE49-F238E27FC236}">
                <a16:creationId xmlns:a16="http://schemas.microsoft.com/office/drawing/2014/main" id="{67148BD7-327D-0633-1C78-F2267D2A37E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79281" y="1836680"/>
            <a:ext cx="358775" cy="358775"/>
          </a:xfrm>
          <a:prstGeom prst="rect">
            <a:avLst/>
          </a:prstGeom>
        </p:spPr>
      </p:pic>
      <p:grpSp>
        <p:nvGrpSpPr>
          <p:cNvPr id="137" name="Group 136">
            <a:extLst>
              <a:ext uri="{FF2B5EF4-FFF2-40B4-BE49-F238E27FC236}">
                <a16:creationId xmlns:a16="http://schemas.microsoft.com/office/drawing/2014/main" id="{33BE6CA8-01FC-EF40-1740-946434FE924B}"/>
              </a:ext>
            </a:extLst>
          </p:cNvPr>
          <p:cNvGrpSpPr/>
          <p:nvPr/>
        </p:nvGrpSpPr>
        <p:grpSpPr>
          <a:xfrm>
            <a:off x="7641629" y="4455168"/>
            <a:ext cx="460375" cy="457200"/>
            <a:chOff x="0" y="0"/>
            <a:chExt cx="731520" cy="725345"/>
          </a:xfrm>
        </p:grpSpPr>
        <p:pic>
          <p:nvPicPr>
            <p:cNvPr id="138" name="Picture 137" descr="Water tap free icon">
              <a:extLst>
                <a:ext uri="{FF2B5EF4-FFF2-40B4-BE49-F238E27FC236}">
                  <a16:creationId xmlns:a16="http://schemas.microsoft.com/office/drawing/2014/main" id="{2FD41F57-7A61-E504-7A9C-540FD903D93A}"/>
                </a:ext>
              </a:extLst>
            </p:cNvPr>
            <p:cNvPicPr>
              <a:picLocks noChangeAspect="1"/>
            </p:cNvPicPr>
            <p:nvPr/>
          </p:nvPicPr>
          <p:blipFill>
            <a:blip r:embed="rId7" cstate="print">
              <a:extLst>
                <a:ext uri="{28A0092B-C50C-407E-A947-70E740481C1C}">
                  <a14:useLocalDpi xmlns:a14="http://schemas.microsoft.com/office/drawing/2010/main" val="0"/>
                </a:ext>
              </a:extLst>
            </a:blip>
            <a:srcRect b="26905"/>
            <a:stretch/>
          </p:blipFill>
          <p:spPr bwMode="auto">
            <a:xfrm>
              <a:off x="0" y="0"/>
              <a:ext cx="731520" cy="534708"/>
            </a:xfrm>
            <a:prstGeom prst="rect">
              <a:avLst/>
            </a:prstGeom>
            <a:noFill/>
          </p:spPr>
        </p:pic>
        <p:cxnSp>
          <p:nvCxnSpPr>
            <p:cNvPr id="139" name="Straight Connector 138">
              <a:extLst>
                <a:ext uri="{FF2B5EF4-FFF2-40B4-BE49-F238E27FC236}">
                  <a16:creationId xmlns:a16="http://schemas.microsoft.com/office/drawing/2014/main" id="{112325D1-D1FE-4CD0-B94E-BA62929686C3}"/>
                </a:ext>
              </a:extLst>
            </p:cNvPr>
            <p:cNvCxnSpPr>
              <a:cxnSpLocks/>
            </p:cNvCxnSpPr>
            <p:nvPr/>
          </p:nvCxnSpPr>
          <p:spPr>
            <a:xfrm>
              <a:off x="638753" y="512331"/>
              <a:ext cx="0" cy="213014"/>
            </a:xfrm>
            <a:prstGeom prst="line">
              <a:avLst/>
            </a:prstGeom>
            <a:noFill/>
            <a:ln w="25400" cap="flat" cmpd="sng" algn="ctr">
              <a:solidFill>
                <a:srgbClr val="0F9ED5"/>
              </a:solidFill>
              <a:prstDash val="solid"/>
              <a:miter lim="800000"/>
            </a:ln>
            <a:effectLst/>
          </p:spPr>
        </p:cxnSp>
      </p:grpSp>
      <p:grpSp>
        <p:nvGrpSpPr>
          <p:cNvPr id="140" name="Group 139">
            <a:extLst>
              <a:ext uri="{FF2B5EF4-FFF2-40B4-BE49-F238E27FC236}">
                <a16:creationId xmlns:a16="http://schemas.microsoft.com/office/drawing/2014/main" id="{62E76BB7-3C70-0A81-27E3-080B7C8D6D31}"/>
              </a:ext>
            </a:extLst>
          </p:cNvPr>
          <p:cNvGrpSpPr/>
          <p:nvPr/>
        </p:nvGrpSpPr>
        <p:grpSpPr>
          <a:xfrm>
            <a:off x="7737323" y="5364877"/>
            <a:ext cx="460375" cy="457200"/>
            <a:chOff x="0" y="0"/>
            <a:chExt cx="731520" cy="725345"/>
          </a:xfrm>
        </p:grpSpPr>
        <p:pic>
          <p:nvPicPr>
            <p:cNvPr id="141" name="Picture 140" descr="Water tap free icon">
              <a:extLst>
                <a:ext uri="{FF2B5EF4-FFF2-40B4-BE49-F238E27FC236}">
                  <a16:creationId xmlns:a16="http://schemas.microsoft.com/office/drawing/2014/main" id="{331F13B2-95F0-5B7C-F4CD-F4ADBC9C480E}"/>
                </a:ext>
              </a:extLst>
            </p:cNvPr>
            <p:cNvPicPr>
              <a:picLocks noChangeAspect="1"/>
            </p:cNvPicPr>
            <p:nvPr/>
          </p:nvPicPr>
          <p:blipFill>
            <a:blip r:embed="rId7" cstate="print">
              <a:extLst>
                <a:ext uri="{28A0092B-C50C-407E-A947-70E740481C1C}">
                  <a14:useLocalDpi xmlns:a14="http://schemas.microsoft.com/office/drawing/2010/main" val="0"/>
                </a:ext>
              </a:extLst>
            </a:blip>
            <a:srcRect b="26905"/>
            <a:stretch/>
          </p:blipFill>
          <p:spPr bwMode="auto">
            <a:xfrm>
              <a:off x="0" y="0"/>
              <a:ext cx="731520" cy="534708"/>
            </a:xfrm>
            <a:prstGeom prst="rect">
              <a:avLst/>
            </a:prstGeom>
            <a:noFill/>
          </p:spPr>
        </p:pic>
        <p:cxnSp>
          <p:nvCxnSpPr>
            <p:cNvPr id="142" name="Straight Connector 141">
              <a:extLst>
                <a:ext uri="{FF2B5EF4-FFF2-40B4-BE49-F238E27FC236}">
                  <a16:creationId xmlns:a16="http://schemas.microsoft.com/office/drawing/2014/main" id="{EAA73F32-D763-9BDC-7798-58CF50E0FF93}"/>
                </a:ext>
              </a:extLst>
            </p:cNvPr>
            <p:cNvCxnSpPr>
              <a:cxnSpLocks/>
            </p:cNvCxnSpPr>
            <p:nvPr/>
          </p:nvCxnSpPr>
          <p:spPr>
            <a:xfrm>
              <a:off x="638753" y="512331"/>
              <a:ext cx="0" cy="213014"/>
            </a:xfrm>
            <a:prstGeom prst="line">
              <a:avLst/>
            </a:prstGeom>
            <a:noFill/>
            <a:ln w="38100" cap="flat" cmpd="sng" algn="ctr">
              <a:solidFill>
                <a:srgbClr val="0F9ED5"/>
              </a:solidFill>
              <a:prstDash val="solid"/>
              <a:miter lim="800000"/>
            </a:ln>
            <a:effectLst/>
          </p:spPr>
        </p:cxnSp>
      </p:grpSp>
      <p:grpSp>
        <p:nvGrpSpPr>
          <p:cNvPr id="143" name="Group 142">
            <a:extLst>
              <a:ext uri="{FF2B5EF4-FFF2-40B4-BE49-F238E27FC236}">
                <a16:creationId xmlns:a16="http://schemas.microsoft.com/office/drawing/2014/main" id="{43F145DE-F555-0FA2-F1C8-3DF248508EEA}"/>
              </a:ext>
            </a:extLst>
          </p:cNvPr>
          <p:cNvGrpSpPr/>
          <p:nvPr/>
        </p:nvGrpSpPr>
        <p:grpSpPr>
          <a:xfrm>
            <a:off x="7685469" y="6280359"/>
            <a:ext cx="460375" cy="457200"/>
            <a:chOff x="0" y="0"/>
            <a:chExt cx="731520" cy="725345"/>
          </a:xfrm>
        </p:grpSpPr>
        <p:pic>
          <p:nvPicPr>
            <p:cNvPr id="144" name="Picture 143" descr="Water tap free icon">
              <a:extLst>
                <a:ext uri="{FF2B5EF4-FFF2-40B4-BE49-F238E27FC236}">
                  <a16:creationId xmlns:a16="http://schemas.microsoft.com/office/drawing/2014/main" id="{5F40ADB2-37FF-0600-9BAD-44DAE8732D5E}"/>
                </a:ext>
              </a:extLst>
            </p:cNvPr>
            <p:cNvPicPr>
              <a:picLocks noChangeAspect="1"/>
            </p:cNvPicPr>
            <p:nvPr/>
          </p:nvPicPr>
          <p:blipFill>
            <a:blip r:embed="rId7" cstate="print">
              <a:extLst>
                <a:ext uri="{28A0092B-C50C-407E-A947-70E740481C1C}">
                  <a14:useLocalDpi xmlns:a14="http://schemas.microsoft.com/office/drawing/2010/main" val="0"/>
                </a:ext>
              </a:extLst>
            </a:blip>
            <a:srcRect b="26905"/>
            <a:stretch/>
          </p:blipFill>
          <p:spPr bwMode="auto">
            <a:xfrm>
              <a:off x="0" y="0"/>
              <a:ext cx="731520" cy="534708"/>
            </a:xfrm>
            <a:prstGeom prst="rect">
              <a:avLst/>
            </a:prstGeom>
            <a:noFill/>
          </p:spPr>
        </p:pic>
        <p:cxnSp>
          <p:nvCxnSpPr>
            <p:cNvPr id="145" name="Straight Connector 144">
              <a:extLst>
                <a:ext uri="{FF2B5EF4-FFF2-40B4-BE49-F238E27FC236}">
                  <a16:creationId xmlns:a16="http://schemas.microsoft.com/office/drawing/2014/main" id="{5F712654-33CD-0789-BADD-B843C0D5C85C}"/>
                </a:ext>
              </a:extLst>
            </p:cNvPr>
            <p:cNvCxnSpPr>
              <a:cxnSpLocks/>
            </p:cNvCxnSpPr>
            <p:nvPr/>
          </p:nvCxnSpPr>
          <p:spPr>
            <a:xfrm>
              <a:off x="638753" y="512331"/>
              <a:ext cx="0" cy="213014"/>
            </a:xfrm>
            <a:prstGeom prst="line">
              <a:avLst/>
            </a:prstGeom>
            <a:noFill/>
            <a:ln w="63500" cap="flat" cmpd="sng" algn="ctr">
              <a:solidFill>
                <a:srgbClr val="0070C0"/>
              </a:solidFill>
              <a:prstDash val="solid"/>
              <a:miter lim="800000"/>
            </a:ln>
            <a:effectLst/>
          </p:spPr>
        </p:cxnSp>
      </p:grpSp>
      <p:sp>
        <p:nvSpPr>
          <p:cNvPr id="148" name="TextBox 147">
            <a:extLst>
              <a:ext uri="{FF2B5EF4-FFF2-40B4-BE49-F238E27FC236}">
                <a16:creationId xmlns:a16="http://schemas.microsoft.com/office/drawing/2014/main" id="{357B5800-EEEE-35FA-905B-7B90B5D63CB7}"/>
              </a:ext>
            </a:extLst>
          </p:cNvPr>
          <p:cNvSpPr txBox="1"/>
          <p:nvPr/>
        </p:nvSpPr>
        <p:spPr>
          <a:xfrm>
            <a:off x="6957406" y="666590"/>
            <a:ext cx="5092900" cy="369332"/>
          </a:xfrm>
          <a:prstGeom prst="rect">
            <a:avLst/>
          </a:prstGeom>
          <a:noFill/>
        </p:spPr>
        <p:txBody>
          <a:bodyPr wrap="square">
            <a:spAutoFit/>
          </a:bodyPr>
          <a:lstStyle/>
          <a:p>
            <a:pPr algn="ctr"/>
            <a:r>
              <a:rPr lang="sr-Cyrl-RS" dirty="0"/>
              <a:t>Трошкови ненаменске потрошња воде</a:t>
            </a:r>
          </a:p>
        </p:txBody>
      </p:sp>
      <p:sp>
        <p:nvSpPr>
          <p:cNvPr id="150" name="TextBox 149">
            <a:extLst>
              <a:ext uri="{FF2B5EF4-FFF2-40B4-BE49-F238E27FC236}">
                <a16:creationId xmlns:a16="http://schemas.microsoft.com/office/drawing/2014/main" id="{11090918-FA44-F7FA-78C5-69068B99C02E}"/>
              </a:ext>
            </a:extLst>
          </p:cNvPr>
          <p:cNvSpPr txBox="1"/>
          <p:nvPr/>
        </p:nvSpPr>
        <p:spPr>
          <a:xfrm>
            <a:off x="374667" y="1598726"/>
            <a:ext cx="6096000" cy="4462760"/>
          </a:xfrm>
          <a:prstGeom prst="rect">
            <a:avLst/>
          </a:prstGeom>
          <a:noFill/>
        </p:spPr>
        <p:txBody>
          <a:bodyPr wrap="square">
            <a:spAutoFit/>
          </a:bodyPr>
          <a:lstStyle/>
          <a:p>
            <a:r>
              <a:rPr lang="ru-RU" sz="2400" b="1" dirty="0"/>
              <a:t>Коришћење воде: </a:t>
            </a:r>
          </a:p>
          <a:p>
            <a:endParaRPr lang="ru-RU" sz="2000" dirty="0"/>
          </a:p>
          <a:p>
            <a:pPr marL="342900" indent="-342900" algn="just">
              <a:buFont typeface="Wingdings" panose="05000000000000000000" pitchFamily="2" charset="2"/>
              <a:buChar char="q"/>
            </a:pPr>
            <a:r>
              <a:rPr lang="ru-RU" sz="2000" dirty="0"/>
              <a:t>Енергетска ефикасност и ефикасност воде су уско повезане.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За загревање воде користи се електрична енергија или природни гас или неки други енергент.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Ненаменска потрошња воде у виду капања и цурења може непотребно оптеретити пословање.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Редовни прегледи и идентификација цурења и замена заптивака поред смањење потрошње воде утиче и на смањење трошкова пословања. </a:t>
            </a:r>
          </a:p>
        </p:txBody>
      </p:sp>
    </p:spTree>
    <p:extLst>
      <p:ext uri="{BB962C8B-B14F-4D97-AF65-F5344CB8AC3E}">
        <p14:creationId xmlns:p14="http://schemas.microsoft.com/office/powerpoint/2010/main" val="1591269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A9DF8FA-1DAD-FB2D-097F-21D63772B96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5 Очување воде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109" name="TextBox 108">
            <a:extLst>
              <a:ext uri="{FF2B5EF4-FFF2-40B4-BE49-F238E27FC236}">
                <a16:creationId xmlns:a16="http://schemas.microsoft.com/office/drawing/2014/main" id="{F7597657-978F-F549-EAC6-46D56E2B5389}"/>
              </a:ext>
            </a:extLst>
          </p:cNvPr>
          <p:cNvSpPr txBox="1"/>
          <p:nvPr/>
        </p:nvSpPr>
        <p:spPr>
          <a:xfrm>
            <a:off x="1132522" y="2199286"/>
            <a:ext cx="4810421" cy="2677656"/>
          </a:xfrm>
          <a:prstGeom prst="rect">
            <a:avLst/>
          </a:prstGeom>
          <a:noFill/>
        </p:spPr>
        <p:txBody>
          <a:bodyPr wrap="square">
            <a:spAutoFit/>
          </a:bodyPr>
          <a:lstStyle/>
          <a:p>
            <a:r>
              <a:rPr lang="ru-RU" sz="2400" dirty="0"/>
              <a:t>Вода из обновљивих извора:</a:t>
            </a:r>
            <a:endParaRPr lang="en-US" sz="2400" dirty="0"/>
          </a:p>
          <a:p>
            <a:endParaRPr lang="ru-RU" sz="2400" dirty="0"/>
          </a:p>
          <a:p>
            <a:pPr marL="342900" indent="-342900">
              <a:buFont typeface="Arial" panose="020B0604020202020204" pitchFamily="34" charset="0"/>
              <a:buChar char="•"/>
            </a:pPr>
            <a:r>
              <a:rPr lang="ru-RU" sz="2400" dirty="0"/>
              <a:t>Кишница.</a:t>
            </a:r>
            <a:endParaRPr lang="en-US" sz="2400" dirty="0"/>
          </a:p>
          <a:p>
            <a:pPr marL="342900" indent="-342900">
              <a:buFont typeface="Arial" panose="020B0604020202020204" pitchFamily="34" charset="0"/>
              <a:buChar char="•"/>
            </a:pPr>
            <a:endParaRPr lang="ru-RU" sz="2400" dirty="0"/>
          </a:p>
          <a:p>
            <a:pPr marL="342900" indent="-342900">
              <a:buFont typeface="Arial" panose="020B0604020202020204" pitchFamily="34" charset="0"/>
              <a:buChar char="•"/>
            </a:pPr>
            <a:r>
              <a:rPr lang="ru-RU" sz="2400" dirty="0"/>
              <a:t>Поновна употреба воде из производног процеса.</a:t>
            </a:r>
          </a:p>
          <a:p>
            <a:pPr marL="342900" indent="-342900">
              <a:buFont typeface="Arial" panose="020B0604020202020204" pitchFamily="34" charset="0"/>
              <a:buChar char="•"/>
            </a:pPr>
            <a:r>
              <a:rPr lang="ru-RU" sz="2400" dirty="0"/>
              <a:t>....</a:t>
            </a:r>
          </a:p>
        </p:txBody>
      </p:sp>
      <p:grpSp>
        <p:nvGrpSpPr>
          <p:cNvPr id="510" name="Group 509">
            <a:extLst>
              <a:ext uri="{FF2B5EF4-FFF2-40B4-BE49-F238E27FC236}">
                <a16:creationId xmlns:a16="http://schemas.microsoft.com/office/drawing/2014/main" id="{44A1F0AE-CE96-199E-B8F5-5268C65E33BE}"/>
              </a:ext>
            </a:extLst>
          </p:cNvPr>
          <p:cNvGrpSpPr/>
          <p:nvPr/>
        </p:nvGrpSpPr>
        <p:grpSpPr>
          <a:xfrm>
            <a:off x="7167961" y="1286495"/>
            <a:ext cx="4527912" cy="3999069"/>
            <a:chOff x="1590214" y="2452686"/>
            <a:chExt cx="4527912" cy="3999069"/>
          </a:xfrm>
        </p:grpSpPr>
        <p:sp>
          <p:nvSpPr>
            <p:cNvPr id="467" name="Freeform 72">
              <a:extLst>
                <a:ext uri="{FF2B5EF4-FFF2-40B4-BE49-F238E27FC236}">
                  <a16:creationId xmlns:a16="http://schemas.microsoft.com/office/drawing/2014/main" id="{A2D820E8-275C-F8D0-8405-223C615BDB42}"/>
                </a:ext>
              </a:extLst>
            </p:cNvPr>
            <p:cNvSpPr>
              <a:spLocks noChangeAspect="1"/>
            </p:cNvSpPr>
            <p:nvPr/>
          </p:nvSpPr>
          <p:spPr bwMode="auto">
            <a:xfrm>
              <a:off x="3515399" y="4077480"/>
              <a:ext cx="878030" cy="1324493"/>
            </a:xfrm>
            <a:custGeom>
              <a:avLst/>
              <a:gdLst>
                <a:gd name="T0" fmla="*/ 350 w 700"/>
                <a:gd name="T1" fmla="*/ 0 h 969"/>
                <a:gd name="T2" fmla="*/ 0 w 700"/>
                <a:gd name="T3" fmla="*/ 619 h 969"/>
                <a:gd name="T4" fmla="*/ 350 w 700"/>
                <a:gd name="T5" fmla="*/ 969 h 969"/>
                <a:gd name="T6" fmla="*/ 700 w 700"/>
                <a:gd name="T7" fmla="*/ 619 h 969"/>
                <a:gd name="T8" fmla="*/ 350 w 700"/>
                <a:gd name="T9" fmla="*/ 0 h 969"/>
              </a:gdLst>
              <a:ahLst/>
              <a:cxnLst>
                <a:cxn ang="0">
                  <a:pos x="T0" y="T1"/>
                </a:cxn>
                <a:cxn ang="0">
                  <a:pos x="T2" y="T3"/>
                </a:cxn>
                <a:cxn ang="0">
                  <a:pos x="T4" y="T5"/>
                </a:cxn>
                <a:cxn ang="0">
                  <a:pos x="T6" y="T7"/>
                </a:cxn>
                <a:cxn ang="0">
                  <a:pos x="T8" y="T9"/>
                </a:cxn>
              </a:cxnLst>
              <a:rect l="0" t="0" r="r" b="b"/>
              <a:pathLst>
                <a:path w="700" h="969">
                  <a:moveTo>
                    <a:pt x="350" y="0"/>
                  </a:moveTo>
                  <a:cubicBezTo>
                    <a:pt x="294" y="245"/>
                    <a:pt x="0" y="333"/>
                    <a:pt x="0" y="619"/>
                  </a:cubicBezTo>
                  <a:cubicBezTo>
                    <a:pt x="0" y="812"/>
                    <a:pt x="157" y="969"/>
                    <a:pt x="350" y="969"/>
                  </a:cubicBezTo>
                  <a:cubicBezTo>
                    <a:pt x="543" y="969"/>
                    <a:pt x="700" y="812"/>
                    <a:pt x="700" y="619"/>
                  </a:cubicBezTo>
                  <a:cubicBezTo>
                    <a:pt x="700" y="333"/>
                    <a:pt x="405" y="245"/>
                    <a:pt x="350" y="0"/>
                  </a:cubicBezTo>
                </a:path>
              </a:pathLst>
            </a:custGeom>
            <a:solidFill>
              <a:schemeClr val="accent5"/>
            </a:solidFill>
            <a:ln>
              <a:noFill/>
            </a:ln>
          </p:spPr>
          <p:txBody>
            <a:bodyPr/>
            <a:lstStyle/>
            <a:p>
              <a:pPr marL="0" marR="0" lvl="0" indent="0" defTabSz="1828434"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endParaRPr>
            </a:p>
          </p:txBody>
        </p:sp>
        <p:grpSp>
          <p:nvGrpSpPr>
            <p:cNvPr id="494" name="Google Shape;743;p21">
              <a:extLst>
                <a:ext uri="{FF2B5EF4-FFF2-40B4-BE49-F238E27FC236}">
                  <a16:creationId xmlns:a16="http://schemas.microsoft.com/office/drawing/2014/main" id="{019F38F8-72C1-2A6C-1BC0-931E52E68F16}"/>
                </a:ext>
              </a:extLst>
            </p:cNvPr>
            <p:cNvGrpSpPr/>
            <p:nvPr/>
          </p:nvGrpSpPr>
          <p:grpSpPr>
            <a:xfrm>
              <a:off x="1590214" y="2452686"/>
              <a:ext cx="4527912" cy="3999069"/>
              <a:chOff x="3184954" y="1638362"/>
              <a:chExt cx="2753285" cy="2431711"/>
            </a:xfrm>
          </p:grpSpPr>
          <p:sp>
            <p:nvSpPr>
              <p:cNvPr id="508" name="Google Shape;746;p21">
                <a:extLst>
                  <a:ext uri="{FF2B5EF4-FFF2-40B4-BE49-F238E27FC236}">
                    <a16:creationId xmlns:a16="http://schemas.microsoft.com/office/drawing/2014/main" id="{B8C61F1B-8859-6530-9EC9-DE1E054FB530}"/>
                  </a:ext>
                </a:extLst>
              </p:cNvPr>
              <p:cNvSpPr/>
              <p:nvPr/>
            </p:nvSpPr>
            <p:spPr>
              <a:xfrm>
                <a:off x="4240582" y="2689500"/>
                <a:ext cx="669138" cy="679084"/>
              </a:xfrm>
              <a:custGeom>
                <a:avLst/>
                <a:gdLst/>
                <a:ahLst/>
                <a:cxnLst/>
                <a:rect l="l" t="t" r="r" b="b"/>
                <a:pathLst>
                  <a:path w="33637" h="34137" fill="none" extrusionOk="0">
                    <a:moveTo>
                      <a:pt x="11372" y="20037"/>
                    </a:moveTo>
                    <a:lnTo>
                      <a:pt x="11372" y="20037"/>
                    </a:lnTo>
                    <a:lnTo>
                      <a:pt x="10507" y="20378"/>
                    </a:lnTo>
                    <a:lnTo>
                      <a:pt x="9620" y="20651"/>
                    </a:lnTo>
                    <a:lnTo>
                      <a:pt x="8711" y="20901"/>
                    </a:lnTo>
                    <a:lnTo>
                      <a:pt x="7801" y="21083"/>
                    </a:lnTo>
                    <a:lnTo>
                      <a:pt x="6869" y="21219"/>
                    </a:lnTo>
                    <a:lnTo>
                      <a:pt x="5936" y="21310"/>
                    </a:lnTo>
                    <a:lnTo>
                      <a:pt x="5004" y="21333"/>
                    </a:lnTo>
                    <a:lnTo>
                      <a:pt x="4071" y="21333"/>
                    </a:lnTo>
                    <a:lnTo>
                      <a:pt x="4071" y="21333"/>
                    </a:lnTo>
                    <a:lnTo>
                      <a:pt x="3685" y="21310"/>
                    </a:lnTo>
                    <a:lnTo>
                      <a:pt x="3298" y="21287"/>
                    </a:lnTo>
                    <a:lnTo>
                      <a:pt x="2911" y="21219"/>
                    </a:lnTo>
                    <a:lnTo>
                      <a:pt x="2525" y="21151"/>
                    </a:lnTo>
                    <a:lnTo>
                      <a:pt x="2161" y="21037"/>
                    </a:lnTo>
                    <a:lnTo>
                      <a:pt x="1797" y="20923"/>
                    </a:lnTo>
                    <a:lnTo>
                      <a:pt x="1433" y="20742"/>
                    </a:lnTo>
                    <a:lnTo>
                      <a:pt x="1115" y="20537"/>
                    </a:lnTo>
                    <a:lnTo>
                      <a:pt x="1115" y="20537"/>
                    </a:lnTo>
                    <a:lnTo>
                      <a:pt x="955" y="20423"/>
                    </a:lnTo>
                    <a:lnTo>
                      <a:pt x="819" y="20309"/>
                    </a:lnTo>
                    <a:lnTo>
                      <a:pt x="683" y="20150"/>
                    </a:lnTo>
                    <a:lnTo>
                      <a:pt x="546" y="20014"/>
                    </a:lnTo>
                    <a:lnTo>
                      <a:pt x="432" y="19855"/>
                    </a:lnTo>
                    <a:lnTo>
                      <a:pt x="319" y="19673"/>
                    </a:lnTo>
                    <a:lnTo>
                      <a:pt x="228" y="19513"/>
                    </a:lnTo>
                    <a:lnTo>
                      <a:pt x="159" y="19332"/>
                    </a:lnTo>
                    <a:lnTo>
                      <a:pt x="91" y="19150"/>
                    </a:lnTo>
                    <a:lnTo>
                      <a:pt x="46" y="18968"/>
                    </a:lnTo>
                    <a:lnTo>
                      <a:pt x="23" y="18763"/>
                    </a:lnTo>
                    <a:lnTo>
                      <a:pt x="0" y="18581"/>
                    </a:lnTo>
                    <a:lnTo>
                      <a:pt x="23" y="18399"/>
                    </a:lnTo>
                    <a:lnTo>
                      <a:pt x="46" y="18217"/>
                    </a:lnTo>
                    <a:lnTo>
                      <a:pt x="91" y="18012"/>
                    </a:lnTo>
                    <a:lnTo>
                      <a:pt x="159" y="17853"/>
                    </a:lnTo>
                    <a:lnTo>
                      <a:pt x="159" y="17853"/>
                    </a:lnTo>
                    <a:lnTo>
                      <a:pt x="296" y="17580"/>
                    </a:lnTo>
                    <a:lnTo>
                      <a:pt x="478" y="17353"/>
                    </a:lnTo>
                    <a:lnTo>
                      <a:pt x="683" y="17125"/>
                    </a:lnTo>
                    <a:lnTo>
                      <a:pt x="933" y="16944"/>
                    </a:lnTo>
                    <a:lnTo>
                      <a:pt x="1183" y="16784"/>
                    </a:lnTo>
                    <a:lnTo>
                      <a:pt x="1456" y="16625"/>
                    </a:lnTo>
                    <a:lnTo>
                      <a:pt x="1729" y="16511"/>
                    </a:lnTo>
                    <a:lnTo>
                      <a:pt x="2024" y="16398"/>
                    </a:lnTo>
                    <a:lnTo>
                      <a:pt x="2024" y="16398"/>
                    </a:lnTo>
                    <a:lnTo>
                      <a:pt x="2456" y="16239"/>
                    </a:lnTo>
                    <a:lnTo>
                      <a:pt x="2911" y="16102"/>
                    </a:lnTo>
                    <a:lnTo>
                      <a:pt x="3366" y="15988"/>
                    </a:lnTo>
                    <a:lnTo>
                      <a:pt x="3821" y="15897"/>
                    </a:lnTo>
                    <a:lnTo>
                      <a:pt x="4276" y="15829"/>
                    </a:lnTo>
                    <a:lnTo>
                      <a:pt x="4753" y="15784"/>
                    </a:lnTo>
                    <a:lnTo>
                      <a:pt x="5208" y="15761"/>
                    </a:lnTo>
                    <a:lnTo>
                      <a:pt x="5663" y="15738"/>
                    </a:lnTo>
                    <a:lnTo>
                      <a:pt x="6141" y="15761"/>
                    </a:lnTo>
                    <a:lnTo>
                      <a:pt x="6596" y="15784"/>
                    </a:lnTo>
                    <a:lnTo>
                      <a:pt x="7073" y="15829"/>
                    </a:lnTo>
                    <a:lnTo>
                      <a:pt x="7528" y="15897"/>
                    </a:lnTo>
                    <a:lnTo>
                      <a:pt x="7983" y="15988"/>
                    </a:lnTo>
                    <a:lnTo>
                      <a:pt x="8438" y="16102"/>
                    </a:lnTo>
                    <a:lnTo>
                      <a:pt x="8893" y="16216"/>
                    </a:lnTo>
                    <a:lnTo>
                      <a:pt x="9325" y="16375"/>
                    </a:lnTo>
                    <a:lnTo>
                      <a:pt x="9325" y="16375"/>
                    </a:lnTo>
                    <a:lnTo>
                      <a:pt x="8688" y="16125"/>
                    </a:lnTo>
                    <a:lnTo>
                      <a:pt x="8074" y="15852"/>
                    </a:lnTo>
                    <a:lnTo>
                      <a:pt x="7460" y="15534"/>
                    </a:lnTo>
                    <a:lnTo>
                      <a:pt x="6869" y="15192"/>
                    </a:lnTo>
                    <a:lnTo>
                      <a:pt x="6300" y="14828"/>
                    </a:lnTo>
                    <a:lnTo>
                      <a:pt x="5731" y="14442"/>
                    </a:lnTo>
                    <a:lnTo>
                      <a:pt x="5186" y="14010"/>
                    </a:lnTo>
                    <a:lnTo>
                      <a:pt x="4685" y="13578"/>
                    </a:lnTo>
                    <a:lnTo>
                      <a:pt x="4185" y="13100"/>
                    </a:lnTo>
                    <a:lnTo>
                      <a:pt x="3707" y="12622"/>
                    </a:lnTo>
                    <a:lnTo>
                      <a:pt x="3252" y="12099"/>
                    </a:lnTo>
                    <a:lnTo>
                      <a:pt x="2820" y="11576"/>
                    </a:lnTo>
                    <a:lnTo>
                      <a:pt x="2411" y="11008"/>
                    </a:lnTo>
                    <a:lnTo>
                      <a:pt x="2047" y="10439"/>
                    </a:lnTo>
                    <a:lnTo>
                      <a:pt x="1683" y="9871"/>
                    </a:lnTo>
                    <a:lnTo>
                      <a:pt x="1365" y="9257"/>
                    </a:lnTo>
                    <a:lnTo>
                      <a:pt x="1365" y="9257"/>
                    </a:lnTo>
                    <a:lnTo>
                      <a:pt x="1183" y="8847"/>
                    </a:lnTo>
                    <a:lnTo>
                      <a:pt x="1024" y="8438"/>
                    </a:lnTo>
                    <a:lnTo>
                      <a:pt x="955" y="8233"/>
                    </a:lnTo>
                    <a:lnTo>
                      <a:pt x="910" y="8006"/>
                    </a:lnTo>
                    <a:lnTo>
                      <a:pt x="864" y="7778"/>
                    </a:lnTo>
                    <a:lnTo>
                      <a:pt x="864" y="7574"/>
                    </a:lnTo>
                    <a:lnTo>
                      <a:pt x="864" y="7574"/>
                    </a:lnTo>
                    <a:lnTo>
                      <a:pt x="864" y="7346"/>
                    </a:lnTo>
                    <a:lnTo>
                      <a:pt x="887" y="7119"/>
                    </a:lnTo>
                    <a:lnTo>
                      <a:pt x="955" y="6914"/>
                    </a:lnTo>
                    <a:lnTo>
                      <a:pt x="1024" y="6687"/>
                    </a:lnTo>
                    <a:lnTo>
                      <a:pt x="1137" y="6505"/>
                    </a:lnTo>
                    <a:lnTo>
                      <a:pt x="1274" y="6323"/>
                    </a:lnTo>
                    <a:lnTo>
                      <a:pt x="1433" y="6164"/>
                    </a:lnTo>
                    <a:lnTo>
                      <a:pt x="1615" y="6050"/>
                    </a:lnTo>
                    <a:lnTo>
                      <a:pt x="1615" y="6050"/>
                    </a:lnTo>
                    <a:lnTo>
                      <a:pt x="1751" y="5959"/>
                    </a:lnTo>
                    <a:lnTo>
                      <a:pt x="1933" y="5913"/>
                    </a:lnTo>
                    <a:lnTo>
                      <a:pt x="2093" y="5868"/>
                    </a:lnTo>
                    <a:lnTo>
                      <a:pt x="2275" y="5845"/>
                    </a:lnTo>
                    <a:lnTo>
                      <a:pt x="2616" y="5822"/>
                    </a:lnTo>
                    <a:lnTo>
                      <a:pt x="2980" y="5845"/>
                    </a:lnTo>
                    <a:lnTo>
                      <a:pt x="2980" y="5845"/>
                    </a:lnTo>
                    <a:lnTo>
                      <a:pt x="3707" y="5936"/>
                    </a:lnTo>
                    <a:lnTo>
                      <a:pt x="4412" y="6073"/>
                    </a:lnTo>
                    <a:lnTo>
                      <a:pt x="5117" y="6255"/>
                    </a:lnTo>
                    <a:lnTo>
                      <a:pt x="5800" y="6482"/>
                    </a:lnTo>
                    <a:lnTo>
                      <a:pt x="6459" y="6755"/>
                    </a:lnTo>
                    <a:lnTo>
                      <a:pt x="7119" y="7051"/>
                    </a:lnTo>
                    <a:lnTo>
                      <a:pt x="7755" y="7392"/>
                    </a:lnTo>
                    <a:lnTo>
                      <a:pt x="8392" y="7778"/>
                    </a:lnTo>
                    <a:lnTo>
                      <a:pt x="9006" y="8188"/>
                    </a:lnTo>
                    <a:lnTo>
                      <a:pt x="9598" y="8620"/>
                    </a:lnTo>
                    <a:lnTo>
                      <a:pt x="10166" y="9075"/>
                    </a:lnTo>
                    <a:lnTo>
                      <a:pt x="10712" y="9552"/>
                    </a:lnTo>
                    <a:lnTo>
                      <a:pt x="11235" y="10075"/>
                    </a:lnTo>
                    <a:lnTo>
                      <a:pt x="11758" y="10598"/>
                    </a:lnTo>
                    <a:lnTo>
                      <a:pt x="12236" y="11144"/>
                    </a:lnTo>
                    <a:lnTo>
                      <a:pt x="12713" y="11713"/>
                    </a:lnTo>
                    <a:lnTo>
                      <a:pt x="12713" y="11713"/>
                    </a:lnTo>
                    <a:lnTo>
                      <a:pt x="12531" y="11326"/>
                    </a:lnTo>
                    <a:lnTo>
                      <a:pt x="12372" y="10940"/>
                    </a:lnTo>
                    <a:lnTo>
                      <a:pt x="12213" y="10530"/>
                    </a:lnTo>
                    <a:lnTo>
                      <a:pt x="12077" y="10144"/>
                    </a:lnTo>
                    <a:lnTo>
                      <a:pt x="11963" y="9734"/>
                    </a:lnTo>
                    <a:lnTo>
                      <a:pt x="11849" y="9325"/>
                    </a:lnTo>
                    <a:lnTo>
                      <a:pt x="11667" y="8483"/>
                    </a:lnTo>
                    <a:lnTo>
                      <a:pt x="11531" y="7642"/>
                    </a:lnTo>
                    <a:lnTo>
                      <a:pt x="11440" y="6800"/>
                    </a:lnTo>
                    <a:lnTo>
                      <a:pt x="11372" y="5936"/>
                    </a:lnTo>
                    <a:lnTo>
                      <a:pt x="11326" y="5095"/>
                    </a:lnTo>
                    <a:lnTo>
                      <a:pt x="11326" y="5095"/>
                    </a:lnTo>
                    <a:lnTo>
                      <a:pt x="11303" y="4276"/>
                    </a:lnTo>
                    <a:lnTo>
                      <a:pt x="11303" y="3867"/>
                    </a:lnTo>
                    <a:lnTo>
                      <a:pt x="11349" y="3457"/>
                    </a:lnTo>
                    <a:lnTo>
                      <a:pt x="11394" y="3048"/>
                    </a:lnTo>
                    <a:lnTo>
                      <a:pt x="11462" y="2638"/>
                    </a:lnTo>
                    <a:lnTo>
                      <a:pt x="11576" y="2252"/>
                    </a:lnTo>
                    <a:lnTo>
                      <a:pt x="11713" y="1888"/>
                    </a:lnTo>
                    <a:lnTo>
                      <a:pt x="11713" y="1888"/>
                    </a:lnTo>
                    <a:lnTo>
                      <a:pt x="11895" y="1501"/>
                    </a:lnTo>
                    <a:lnTo>
                      <a:pt x="12122" y="1160"/>
                    </a:lnTo>
                    <a:lnTo>
                      <a:pt x="12395" y="842"/>
                    </a:lnTo>
                    <a:lnTo>
                      <a:pt x="12691" y="569"/>
                    </a:lnTo>
                    <a:lnTo>
                      <a:pt x="12873" y="455"/>
                    </a:lnTo>
                    <a:lnTo>
                      <a:pt x="13032" y="341"/>
                    </a:lnTo>
                    <a:lnTo>
                      <a:pt x="13214" y="251"/>
                    </a:lnTo>
                    <a:lnTo>
                      <a:pt x="13396" y="160"/>
                    </a:lnTo>
                    <a:lnTo>
                      <a:pt x="13578" y="91"/>
                    </a:lnTo>
                    <a:lnTo>
                      <a:pt x="13782" y="46"/>
                    </a:lnTo>
                    <a:lnTo>
                      <a:pt x="13964" y="23"/>
                    </a:lnTo>
                    <a:lnTo>
                      <a:pt x="14169" y="0"/>
                    </a:lnTo>
                    <a:lnTo>
                      <a:pt x="14169" y="0"/>
                    </a:lnTo>
                    <a:lnTo>
                      <a:pt x="14442" y="0"/>
                    </a:lnTo>
                    <a:lnTo>
                      <a:pt x="14715" y="46"/>
                    </a:lnTo>
                    <a:lnTo>
                      <a:pt x="14965" y="114"/>
                    </a:lnTo>
                    <a:lnTo>
                      <a:pt x="15192" y="228"/>
                    </a:lnTo>
                    <a:lnTo>
                      <a:pt x="15442" y="341"/>
                    </a:lnTo>
                    <a:lnTo>
                      <a:pt x="15647" y="478"/>
                    </a:lnTo>
                    <a:lnTo>
                      <a:pt x="15875" y="660"/>
                    </a:lnTo>
                    <a:lnTo>
                      <a:pt x="16079" y="842"/>
                    </a:lnTo>
                    <a:lnTo>
                      <a:pt x="16261" y="1024"/>
                    </a:lnTo>
                    <a:lnTo>
                      <a:pt x="16443" y="1251"/>
                    </a:lnTo>
                    <a:lnTo>
                      <a:pt x="16625" y="1456"/>
                    </a:lnTo>
                    <a:lnTo>
                      <a:pt x="16784" y="1706"/>
                    </a:lnTo>
                    <a:lnTo>
                      <a:pt x="17080" y="2184"/>
                    </a:lnTo>
                    <a:lnTo>
                      <a:pt x="17353" y="2684"/>
                    </a:lnTo>
                    <a:lnTo>
                      <a:pt x="17353" y="2684"/>
                    </a:lnTo>
                    <a:lnTo>
                      <a:pt x="17717" y="3525"/>
                    </a:lnTo>
                    <a:lnTo>
                      <a:pt x="18035" y="4367"/>
                    </a:lnTo>
                    <a:lnTo>
                      <a:pt x="18285" y="5254"/>
                    </a:lnTo>
                    <a:lnTo>
                      <a:pt x="18513" y="6141"/>
                    </a:lnTo>
                    <a:lnTo>
                      <a:pt x="18672" y="7051"/>
                    </a:lnTo>
                    <a:lnTo>
                      <a:pt x="18786" y="7937"/>
                    </a:lnTo>
                    <a:lnTo>
                      <a:pt x="18854" y="8870"/>
                    </a:lnTo>
                    <a:lnTo>
                      <a:pt x="18877" y="9780"/>
                    </a:lnTo>
                    <a:lnTo>
                      <a:pt x="18877" y="9780"/>
                    </a:lnTo>
                    <a:lnTo>
                      <a:pt x="19104" y="8756"/>
                    </a:lnTo>
                    <a:lnTo>
                      <a:pt x="19377" y="7756"/>
                    </a:lnTo>
                    <a:lnTo>
                      <a:pt x="19536" y="7278"/>
                    </a:lnTo>
                    <a:lnTo>
                      <a:pt x="19718" y="6778"/>
                    </a:lnTo>
                    <a:lnTo>
                      <a:pt x="19923" y="6300"/>
                    </a:lnTo>
                    <a:lnTo>
                      <a:pt x="20127" y="5845"/>
                    </a:lnTo>
                    <a:lnTo>
                      <a:pt x="20127" y="5845"/>
                    </a:lnTo>
                    <a:lnTo>
                      <a:pt x="20400" y="5390"/>
                    </a:lnTo>
                    <a:lnTo>
                      <a:pt x="20673" y="4958"/>
                    </a:lnTo>
                    <a:lnTo>
                      <a:pt x="20992" y="4526"/>
                    </a:lnTo>
                    <a:lnTo>
                      <a:pt x="21355" y="4162"/>
                    </a:lnTo>
                    <a:lnTo>
                      <a:pt x="21719" y="3798"/>
                    </a:lnTo>
                    <a:lnTo>
                      <a:pt x="22151" y="3503"/>
                    </a:lnTo>
                    <a:lnTo>
                      <a:pt x="22356" y="3366"/>
                    </a:lnTo>
                    <a:lnTo>
                      <a:pt x="22584" y="3230"/>
                    </a:lnTo>
                    <a:lnTo>
                      <a:pt x="22811" y="3139"/>
                    </a:lnTo>
                    <a:lnTo>
                      <a:pt x="23061" y="3025"/>
                    </a:lnTo>
                    <a:lnTo>
                      <a:pt x="23061" y="3025"/>
                    </a:lnTo>
                    <a:lnTo>
                      <a:pt x="23311" y="2957"/>
                    </a:lnTo>
                    <a:lnTo>
                      <a:pt x="23562" y="2889"/>
                    </a:lnTo>
                    <a:lnTo>
                      <a:pt x="23812" y="2843"/>
                    </a:lnTo>
                    <a:lnTo>
                      <a:pt x="24085" y="2820"/>
                    </a:lnTo>
                    <a:lnTo>
                      <a:pt x="24335" y="2798"/>
                    </a:lnTo>
                    <a:lnTo>
                      <a:pt x="24585" y="2820"/>
                    </a:lnTo>
                    <a:lnTo>
                      <a:pt x="24858" y="2843"/>
                    </a:lnTo>
                    <a:lnTo>
                      <a:pt x="25108" y="2889"/>
                    </a:lnTo>
                    <a:lnTo>
                      <a:pt x="25358" y="2957"/>
                    </a:lnTo>
                    <a:lnTo>
                      <a:pt x="25608" y="3025"/>
                    </a:lnTo>
                    <a:lnTo>
                      <a:pt x="25836" y="3116"/>
                    </a:lnTo>
                    <a:lnTo>
                      <a:pt x="26063" y="3253"/>
                    </a:lnTo>
                    <a:lnTo>
                      <a:pt x="26291" y="3366"/>
                    </a:lnTo>
                    <a:lnTo>
                      <a:pt x="26495" y="3525"/>
                    </a:lnTo>
                    <a:lnTo>
                      <a:pt x="26677" y="3707"/>
                    </a:lnTo>
                    <a:lnTo>
                      <a:pt x="26859" y="3889"/>
                    </a:lnTo>
                    <a:lnTo>
                      <a:pt x="26859" y="3889"/>
                    </a:lnTo>
                    <a:lnTo>
                      <a:pt x="27064" y="4208"/>
                    </a:lnTo>
                    <a:lnTo>
                      <a:pt x="27246" y="4549"/>
                    </a:lnTo>
                    <a:lnTo>
                      <a:pt x="27382" y="4913"/>
                    </a:lnTo>
                    <a:lnTo>
                      <a:pt x="27473" y="5277"/>
                    </a:lnTo>
                    <a:lnTo>
                      <a:pt x="27541" y="5663"/>
                    </a:lnTo>
                    <a:lnTo>
                      <a:pt x="27541" y="6050"/>
                    </a:lnTo>
                    <a:lnTo>
                      <a:pt x="27519" y="6436"/>
                    </a:lnTo>
                    <a:lnTo>
                      <a:pt x="27473" y="6823"/>
                    </a:lnTo>
                    <a:lnTo>
                      <a:pt x="27473" y="6823"/>
                    </a:lnTo>
                    <a:lnTo>
                      <a:pt x="27382" y="7210"/>
                    </a:lnTo>
                    <a:lnTo>
                      <a:pt x="27269" y="7574"/>
                    </a:lnTo>
                    <a:lnTo>
                      <a:pt x="27132" y="7937"/>
                    </a:lnTo>
                    <a:lnTo>
                      <a:pt x="26973" y="8279"/>
                    </a:lnTo>
                    <a:lnTo>
                      <a:pt x="26791" y="8620"/>
                    </a:lnTo>
                    <a:lnTo>
                      <a:pt x="26586" y="8961"/>
                    </a:lnTo>
                    <a:lnTo>
                      <a:pt x="26177" y="9620"/>
                    </a:lnTo>
                    <a:lnTo>
                      <a:pt x="26177" y="9620"/>
                    </a:lnTo>
                    <a:lnTo>
                      <a:pt x="25768" y="10189"/>
                    </a:lnTo>
                    <a:lnTo>
                      <a:pt x="25335" y="10712"/>
                    </a:lnTo>
                    <a:lnTo>
                      <a:pt x="24881" y="11235"/>
                    </a:lnTo>
                    <a:lnTo>
                      <a:pt x="24426" y="11758"/>
                    </a:lnTo>
                    <a:lnTo>
                      <a:pt x="23925" y="12236"/>
                    </a:lnTo>
                    <a:lnTo>
                      <a:pt x="23425" y="12691"/>
                    </a:lnTo>
                    <a:lnTo>
                      <a:pt x="22879" y="13146"/>
                    </a:lnTo>
                    <a:lnTo>
                      <a:pt x="22333" y="13555"/>
                    </a:lnTo>
                    <a:lnTo>
                      <a:pt x="22333" y="13555"/>
                    </a:lnTo>
                    <a:lnTo>
                      <a:pt x="22970" y="13327"/>
                    </a:lnTo>
                    <a:lnTo>
                      <a:pt x="23607" y="13123"/>
                    </a:lnTo>
                    <a:lnTo>
                      <a:pt x="24244" y="12941"/>
                    </a:lnTo>
                    <a:lnTo>
                      <a:pt x="24903" y="12782"/>
                    </a:lnTo>
                    <a:lnTo>
                      <a:pt x="25540" y="12645"/>
                    </a:lnTo>
                    <a:lnTo>
                      <a:pt x="26200" y="12554"/>
                    </a:lnTo>
                    <a:lnTo>
                      <a:pt x="26859" y="12486"/>
                    </a:lnTo>
                    <a:lnTo>
                      <a:pt x="27541" y="12486"/>
                    </a:lnTo>
                    <a:lnTo>
                      <a:pt x="27541" y="12486"/>
                    </a:lnTo>
                    <a:lnTo>
                      <a:pt x="28201" y="12509"/>
                    </a:lnTo>
                    <a:lnTo>
                      <a:pt x="28861" y="12600"/>
                    </a:lnTo>
                    <a:lnTo>
                      <a:pt x="29202" y="12668"/>
                    </a:lnTo>
                    <a:lnTo>
                      <a:pt x="29520" y="12736"/>
                    </a:lnTo>
                    <a:lnTo>
                      <a:pt x="29838" y="12827"/>
                    </a:lnTo>
                    <a:lnTo>
                      <a:pt x="30157" y="12918"/>
                    </a:lnTo>
                    <a:lnTo>
                      <a:pt x="30475" y="13032"/>
                    </a:lnTo>
                    <a:lnTo>
                      <a:pt x="30794" y="13168"/>
                    </a:lnTo>
                    <a:lnTo>
                      <a:pt x="31089" y="13305"/>
                    </a:lnTo>
                    <a:lnTo>
                      <a:pt x="31385" y="13464"/>
                    </a:lnTo>
                    <a:lnTo>
                      <a:pt x="31658" y="13646"/>
                    </a:lnTo>
                    <a:lnTo>
                      <a:pt x="31931" y="13828"/>
                    </a:lnTo>
                    <a:lnTo>
                      <a:pt x="32204" y="14033"/>
                    </a:lnTo>
                    <a:lnTo>
                      <a:pt x="32454" y="14237"/>
                    </a:lnTo>
                    <a:lnTo>
                      <a:pt x="32454" y="14237"/>
                    </a:lnTo>
                    <a:lnTo>
                      <a:pt x="32750" y="14533"/>
                    </a:lnTo>
                    <a:lnTo>
                      <a:pt x="33000" y="14851"/>
                    </a:lnTo>
                    <a:lnTo>
                      <a:pt x="33227" y="15192"/>
                    </a:lnTo>
                    <a:lnTo>
                      <a:pt x="33409" y="15534"/>
                    </a:lnTo>
                    <a:lnTo>
                      <a:pt x="33500" y="15738"/>
                    </a:lnTo>
                    <a:lnTo>
                      <a:pt x="33545" y="15920"/>
                    </a:lnTo>
                    <a:lnTo>
                      <a:pt x="33591" y="16102"/>
                    </a:lnTo>
                    <a:lnTo>
                      <a:pt x="33614" y="16307"/>
                    </a:lnTo>
                    <a:lnTo>
                      <a:pt x="33636" y="16489"/>
                    </a:lnTo>
                    <a:lnTo>
                      <a:pt x="33636" y="16693"/>
                    </a:lnTo>
                    <a:lnTo>
                      <a:pt x="33591" y="16875"/>
                    </a:lnTo>
                    <a:lnTo>
                      <a:pt x="33545" y="17080"/>
                    </a:lnTo>
                    <a:lnTo>
                      <a:pt x="33545" y="17080"/>
                    </a:lnTo>
                    <a:lnTo>
                      <a:pt x="33432" y="17353"/>
                    </a:lnTo>
                    <a:lnTo>
                      <a:pt x="33273" y="17626"/>
                    </a:lnTo>
                    <a:lnTo>
                      <a:pt x="33068" y="17853"/>
                    </a:lnTo>
                    <a:lnTo>
                      <a:pt x="32840" y="18081"/>
                    </a:lnTo>
                    <a:lnTo>
                      <a:pt x="32590" y="18285"/>
                    </a:lnTo>
                    <a:lnTo>
                      <a:pt x="32340" y="18445"/>
                    </a:lnTo>
                    <a:lnTo>
                      <a:pt x="32044" y="18604"/>
                    </a:lnTo>
                    <a:lnTo>
                      <a:pt x="31772" y="18740"/>
                    </a:lnTo>
                    <a:lnTo>
                      <a:pt x="31772" y="18740"/>
                    </a:lnTo>
                    <a:lnTo>
                      <a:pt x="31226" y="18968"/>
                    </a:lnTo>
                    <a:lnTo>
                      <a:pt x="30680" y="19127"/>
                    </a:lnTo>
                    <a:lnTo>
                      <a:pt x="30111" y="19263"/>
                    </a:lnTo>
                    <a:lnTo>
                      <a:pt x="29543" y="19377"/>
                    </a:lnTo>
                    <a:lnTo>
                      <a:pt x="28951" y="19445"/>
                    </a:lnTo>
                    <a:lnTo>
                      <a:pt x="28383" y="19468"/>
                    </a:lnTo>
                    <a:lnTo>
                      <a:pt x="27792" y="19468"/>
                    </a:lnTo>
                    <a:lnTo>
                      <a:pt x="27200" y="19445"/>
                    </a:lnTo>
                    <a:lnTo>
                      <a:pt x="26609" y="19422"/>
                    </a:lnTo>
                    <a:lnTo>
                      <a:pt x="26018" y="19354"/>
                    </a:lnTo>
                    <a:lnTo>
                      <a:pt x="25426" y="19263"/>
                    </a:lnTo>
                    <a:lnTo>
                      <a:pt x="24835" y="19150"/>
                    </a:lnTo>
                    <a:lnTo>
                      <a:pt x="23675" y="18922"/>
                    </a:lnTo>
                    <a:lnTo>
                      <a:pt x="22515" y="18626"/>
                    </a:lnTo>
                    <a:lnTo>
                      <a:pt x="22515" y="18626"/>
                    </a:lnTo>
                    <a:lnTo>
                      <a:pt x="23016" y="18808"/>
                    </a:lnTo>
                    <a:lnTo>
                      <a:pt x="23493" y="19013"/>
                    </a:lnTo>
                    <a:lnTo>
                      <a:pt x="23971" y="19241"/>
                    </a:lnTo>
                    <a:lnTo>
                      <a:pt x="24426" y="19491"/>
                    </a:lnTo>
                    <a:lnTo>
                      <a:pt x="24881" y="19764"/>
                    </a:lnTo>
                    <a:lnTo>
                      <a:pt x="25313" y="20059"/>
                    </a:lnTo>
                    <a:lnTo>
                      <a:pt x="25745" y="20378"/>
                    </a:lnTo>
                    <a:lnTo>
                      <a:pt x="26154" y="20719"/>
                    </a:lnTo>
                    <a:lnTo>
                      <a:pt x="26541" y="21060"/>
                    </a:lnTo>
                    <a:lnTo>
                      <a:pt x="26905" y="21447"/>
                    </a:lnTo>
                    <a:lnTo>
                      <a:pt x="27246" y="21833"/>
                    </a:lnTo>
                    <a:lnTo>
                      <a:pt x="27587" y="22243"/>
                    </a:lnTo>
                    <a:lnTo>
                      <a:pt x="27883" y="22675"/>
                    </a:lnTo>
                    <a:lnTo>
                      <a:pt x="28178" y="23107"/>
                    </a:lnTo>
                    <a:lnTo>
                      <a:pt x="28451" y="23562"/>
                    </a:lnTo>
                    <a:lnTo>
                      <a:pt x="28679" y="24039"/>
                    </a:lnTo>
                    <a:lnTo>
                      <a:pt x="28679" y="24039"/>
                    </a:lnTo>
                    <a:lnTo>
                      <a:pt x="28838" y="24403"/>
                    </a:lnTo>
                    <a:lnTo>
                      <a:pt x="28974" y="24790"/>
                    </a:lnTo>
                    <a:lnTo>
                      <a:pt x="29088" y="25199"/>
                    </a:lnTo>
                    <a:lnTo>
                      <a:pt x="29133" y="25586"/>
                    </a:lnTo>
                    <a:lnTo>
                      <a:pt x="29156" y="25790"/>
                    </a:lnTo>
                    <a:lnTo>
                      <a:pt x="29133" y="25995"/>
                    </a:lnTo>
                    <a:lnTo>
                      <a:pt x="29133" y="26177"/>
                    </a:lnTo>
                    <a:lnTo>
                      <a:pt x="29088" y="26359"/>
                    </a:lnTo>
                    <a:lnTo>
                      <a:pt x="29042" y="26541"/>
                    </a:lnTo>
                    <a:lnTo>
                      <a:pt x="28951" y="26723"/>
                    </a:lnTo>
                    <a:lnTo>
                      <a:pt x="28861" y="26882"/>
                    </a:lnTo>
                    <a:lnTo>
                      <a:pt x="28747" y="27041"/>
                    </a:lnTo>
                    <a:lnTo>
                      <a:pt x="28747" y="27041"/>
                    </a:lnTo>
                    <a:lnTo>
                      <a:pt x="28588" y="27223"/>
                    </a:lnTo>
                    <a:lnTo>
                      <a:pt x="28406" y="27382"/>
                    </a:lnTo>
                    <a:lnTo>
                      <a:pt x="28201" y="27496"/>
                    </a:lnTo>
                    <a:lnTo>
                      <a:pt x="27974" y="27610"/>
                    </a:lnTo>
                    <a:lnTo>
                      <a:pt x="27746" y="27701"/>
                    </a:lnTo>
                    <a:lnTo>
                      <a:pt x="27496" y="27769"/>
                    </a:lnTo>
                    <a:lnTo>
                      <a:pt x="27269" y="27814"/>
                    </a:lnTo>
                    <a:lnTo>
                      <a:pt x="27018" y="27860"/>
                    </a:lnTo>
                    <a:lnTo>
                      <a:pt x="27018" y="27860"/>
                    </a:lnTo>
                    <a:lnTo>
                      <a:pt x="26700" y="27883"/>
                    </a:lnTo>
                    <a:lnTo>
                      <a:pt x="26404" y="27905"/>
                    </a:lnTo>
                    <a:lnTo>
                      <a:pt x="26109" y="27905"/>
                    </a:lnTo>
                    <a:lnTo>
                      <a:pt x="25790" y="27883"/>
                    </a:lnTo>
                    <a:lnTo>
                      <a:pt x="25199" y="27814"/>
                    </a:lnTo>
                    <a:lnTo>
                      <a:pt x="24608" y="27701"/>
                    </a:lnTo>
                    <a:lnTo>
                      <a:pt x="24016" y="27519"/>
                    </a:lnTo>
                    <a:lnTo>
                      <a:pt x="23448" y="27314"/>
                    </a:lnTo>
                    <a:lnTo>
                      <a:pt x="22879" y="27064"/>
                    </a:lnTo>
                    <a:lnTo>
                      <a:pt x="22333" y="26791"/>
                    </a:lnTo>
                    <a:lnTo>
                      <a:pt x="22333" y="26791"/>
                    </a:lnTo>
                    <a:lnTo>
                      <a:pt x="21810" y="26473"/>
                    </a:lnTo>
                    <a:lnTo>
                      <a:pt x="21310" y="26109"/>
                    </a:lnTo>
                    <a:lnTo>
                      <a:pt x="20832" y="25745"/>
                    </a:lnTo>
                    <a:lnTo>
                      <a:pt x="20355" y="25358"/>
                    </a:lnTo>
                    <a:lnTo>
                      <a:pt x="19900" y="24949"/>
                    </a:lnTo>
                    <a:lnTo>
                      <a:pt x="19468" y="24540"/>
                    </a:lnTo>
                    <a:lnTo>
                      <a:pt x="19036" y="24107"/>
                    </a:lnTo>
                    <a:lnTo>
                      <a:pt x="18604" y="23653"/>
                    </a:lnTo>
                    <a:lnTo>
                      <a:pt x="18604" y="23653"/>
                    </a:lnTo>
                    <a:lnTo>
                      <a:pt x="18877" y="24153"/>
                    </a:lnTo>
                    <a:lnTo>
                      <a:pt x="19127" y="24676"/>
                    </a:lnTo>
                    <a:lnTo>
                      <a:pt x="19331" y="25199"/>
                    </a:lnTo>
                    <a:lnTo>
                      <a:pt x="19513" y="25722"/>
                    </a:lnTo>
                    <a:lnTo>
                      <a:pt x="19650" y="26291"/>
                    </a:lnTo>
                    <a:lnTo>
                      <a:pt x="19764" y="26837"/>
                    </a:lnTo>
                    <a:lnTo>
                      <a:pt x="19832" y="27405"/>
                    </a:lnTo>
                    <a:lnTo>
                      <a:pt x="19877" y="27974"/>
                    </a:lnTo>
                    <a:lnTo>
                      <a:pt x="19877" y="28520"/>
                    </a:lnTo>
                    <a:lnTo>
                      <a:pt x="19854" y="29088"/>
                    </a:lnTo>
                    <a:lnTo>
                      <a:pt x="19786" y="29657"/>
                    </a:lnTo>
                    <a:lnTo>
                      <a:pt x="19695" y="30225"/>
                    </a:lnTo>
                    <a:lnTo>
                      <a:pt x="19559" y="30771"/>
                    </a:lnTo>
                    <a:lnTo>
                      <a:pt x="19400" y="31317"/>
                    </a:lnTo>
                    <a:lnTo>
                      <a:pt x="19195" y="31840"/>
                    </a:lnTo>
                    <a:lnTo>
                      <a:pt x="18968" y="32363"/>
                    </a:lnTo>
                    <a:lnTo>
                      <a:pt x="18968" y="32363"/>
                    </a:lnTo>
                    <a:lnTo>
                      <a:pt x="18808" y="32636"/>
                    </a:lnTo>
                    <a:lnTo>
                      <a:pt x="18649" y="32909"/>
                    </a:lnTo>
                    <a:lnTo>
                      <a:pt x="18467" y="33182"/>
                    </a:lnTo>
                    <a:lnTo>
                      <a:pt x="18263" y="33409"/>
                    </a:lnTo>
                    <a:lnTo>
                      <a:pt x="18035" y="33637"/>
                    </a:lnTo>
                    <a:lnTo>
                      <a:pt x="17785" y="33819"/>
                    </a:lnTo>
                    <a:lnTo>
                      <a:pt x="17512" y="33978"/>
                    </a:lnTo>
                    <a:lnTo>
                      <a:pt x="17216" y="34069"/>
                    </a:lnTo>
                    <a:lnTo>
                      <a:pt x="17216" y="34069"/>
                    </a:lnTo>
                    <a:lnTo>
                      <a:pt x="17057" y="34114"/>
                    </a:lnTo>
                    <a:lnTo>
                      <a:pt x="16898" y="34137"/>
                    </a:lnTo>
                    <a:lnTo>
                      <a:pt x="16739" y="34137"/>
                    </a:lnTo>
                    <a:lnTo>
                      <a:pt x="16580" y="34114"/>
                    </a:lnTo>
                    <a:lnTo>
                      <a:pt x="16261" y="34069"/>
                    </a:lnTo>
                    <a:lnTo>
                      <a:pt x="15966" y="33955"/>
                    </a:lnTo>
                    <a:lnTo>
                      <a:pt x="15670" y="33796"/>
                    </a:lnTo>
                    <a:lnTo>
                      <a:pt x="15397" y="33614"/>
                    </a:lnTo>
                    <a:lnTo>
                      <a:pt x="15147" y="33386"/>
                    </a:lnTo>
                    <a:lnTo>
                      <a:pt x="14919" y="33136"/>
                    </a:lnTo>
                    <a:lnTo>
                      <a:pt x="14919" y="33136"/>
                    </a:lnTo>
                    <a:lnTo>
                      <a:pt x="14737" y="32886"/>
                    </a:lnTo>
                    <a:lnTo>
                      <a:pt x="14555" y="32590"/>
                    </a:lnTo>
                    <a:lnTo>
                      <a:pt x="14419" y="32295"/>
                    </a:lnTo>
                    <a:lnTo>
                      <a:pt x="14305" y="31999"/>
                    </a:lnTo>
                    <a:lnTo>
                      <a:pt x="14214" y="31681"/>
                    </a:lnTo>
                    <a:lnTo>
                      <a:pt x="14123" y="31362"/>
                    </a:lnTo>
                    <a:lnTo>
                      <a:pt x="13987" y="30703"/>
                    </a:lnTo>
                    <a:lnTo>
                      <a:pt x="13987" y="30703"/>
                    </a:lnTo>
                    <a:lnTo>
                      <a:pt x="13805" y="29702"/>
                    </a:lnTo>
                    <a:lnTo>
                      <a:pt x="13691" y="28679"/>
                    </a:lnTo>
                    <a:lnTo>
                      <a:pt x="13646" y="27655"/>
                    </a:lnTo>
                    <a:lnTo>
                      <a:pt x="13623" y="26632"/>
                    </a:lnTo>
                    <a:lnTo>
                      <a:pt x="13691" y="25608"/>
                    </a:lnTo>
                    <a:lnTo>
                      <a:pt x="13782" y="24608"/>
                    </a:lnTo>
                    <a:lnTo>
                      <a:pt x="13941" y="23584"/>
                    </a:lnTo>
                    <a:lnTo>
                      <a:pt x="14146" y="22584"/>
                    </a:lnTo>
                    <a:lnTo>
                      <a:pt x="14146" y="22584"/>
                    </a:lnTo>
                    <a:lnTo>
                      <a:pt x="13873" y="23107"/>
                    </a:lnTo>
                    <a:lnTo>
                      <a:pt x="13600" y="23653"/>
                    </a:lnTo>
                    <a:lnTo>
                      <a:pt x="13100" y="24744"/>
                    </a:lnTo>
                    <a:lnTo>
                      <a:pt x="12622" y="25859"/>
                    </a:lnTo>
                    <a:lnTo>
                      <a:pt x="12122" y="26928"/>
                    </a:lnTo>
                    <a:lnTo>
                      <a:pt x="11849" y="27473"/>
                    </a:lnTo>
                    <a:lnTo>
                      <a:pt x="11553" y="27996"/>
                    </a:lnTo>
                    <a:lnTo>
                      <a:pt x="11258" y="28497"/>
                    </a:lnTo>
                    <a:lnTo>
                      <a:pt x="10939" y="28974"/>
                    </a:lnTo>
                    <a:lnTo>
                      <a:pt x="10598" y="29452"/>
                    </a:lnTo>
                    <a:lnTo>
                      <a:pt x="10234" y="29884"/>
                    </a:lnTo>
                    <a:lnTo>
                      <a:pt x="9825" y="30316"/>
                    </a:lnTo>
                    <a:lnTo>
                      <a:pt x="9370" y="30703"/>
                    </a:lnTo>
                    <a:lnTo>
                      <a:pt x="9370" y="30703"/>
                    </a:lnTo>
                    <a:lnTo>
                      <a:pt x="9165" y="30885"/>
                    </a:lnTo>
                    <a:lnTo>
                      <a:pt x="8938" y="31044"/>
                    </a:lnTo>
                    <a:lnTo>
                      <a:pt x="8688" y="31180"/>
                    </a:lnTo>
                    <a:lnTo>
                      <a:pt x="8438" y="31317"/>
                    </a:lnTo>
                    <a:lnTo>
                      <a:pt x="8188" y="31431"/>
                    </a:lnTo>
                    <a:lnTo>
                      <a:pt x="7915" y="31499"/>
                    </a:lnTo>
                    <a:lnTo>
                      <a:pt x="7642" y="31567"/>
                    </a:lnTo>
                    <a:lnTo>
                      <a:pt x="7369" y="31590"/>
                    </a:lnTo>
                    <a:lnTo>
                      <a:pt x="7369" y="31590"/>
                    </a:lnTo>
                    <a:lnTo>
                      <a:pt x="7119" y="31567"/>
                    </a:lnTo>
                    <a:lnTo>
                      <a:pt x="6891" y="31522"/>
                    </a:lnTo>
                    <a:lnTo>
                      <a:pt x="6664" y="31453"/>
                    </a:lnTo>
                    <a:lnTo>
                      <a:pt x="6436" y="31362"/>
                    </a:lnTo>
                    <a:lnTo>
                      <a:pt x="6232" y="31249"/>
                    </a:lnTo>
                    <a:lnTo>
                      <a:pt x="6027" y="31112"/>
                    </a:lnTo>
                    <a:lnTo>
                      <a:pt x="5845" y="30976"/>
                    </a:lnTo>
                    <a:lnTo>
                      <a:pt x="5686" y="30794"/>
                    </a:lnTo>
                    <a:lnTo>
                      <a:pt x="5527" y="30612"/>
                    </a:lnTo>
                    <a:lnTo>
                      <a:pt x="5367" y="30407"/>
                    </a:lnTo>
                    <a:lnTo>
                      <a:pt x="5231" y="30202"/>
                    </a:lnTo>
                    <a:lnTo>
                      <a:pt x="5117" y="29975"/>
                    </a:lnTo>
                    <a:lnTo>
                      <a:pt x="5026" y="29748"/>
                    </a:lnTo>
                    <a:lnTo>
                      <a:pt x="4958" y="29520"/>
                    </a:lnTo>
                    <a:lnTo>
                      <a:pt x="4890" y="29270"/>
                    </a:lnTo>
                    <a:lnTo>
                      <a:pt x="4844" y="29043"/>
                    </a:lnTo>
                    <a:lnTo>
                      <a:pt x="4844" y="29043"/>
                    </a:lnTo>
                    <a:lnTo>
                      <a:pt x="4822" y="28792"/>
                    </a:lnTo>
                    <a:lnTo>
                      <a:pt x="4822" y="28542"/>
                    </a:lnTo>
                    <a:lnTo>
                      <a:pt x="4822" y="28315"/>
                    </a:lnTo>
                    <a:lnTo>
                      <a:pt x="4844" y="28065"/>
                    </a:lnTo>
                    <a:lnTo>
                      <a:pt x="4913" y="27587"/>
                    </a:lnTo>
                    <a:lnTo>
                      <a:pt x="5049" y="27132"/>
                    </a:lnTo>
                    <a:lnTo>
                      <a:pt x="5208" y="26655"/>
                    </a:lnTo>
                    <a:lnTo>
                      <a:pt x="5390" y="26200"/>
                    </a:lnTo>
                    <a:lnTo>
                      <a:pt x="5618" y="25768"/>
                    </a:lnTo>
                    <a:lnTo>
                      <a:pt x="5845" y="25336"/>
                    </a:lnTo>
                    <a:lnTo>
                      <a:pt x="5845" y="25336"/>
                    </a:lnTo>
                    <a:lnTo>
                      <a:pt x="6118" y="24903"/>
                    </a:lnTo>
                    <a:lnTo>
                      <a:pt x="6391" y="24471"/>
                    </a:lnTo>
                    <a:lnTo>
                      <a:pt x="6664" y="24062"/>
                    </a:lnTo>
                    <a:lnTo>
                      <a:pt x="6959" y="23653"/>
                    </a:lnTo>
                    <a:lnTo>
                      <a:pt x="7278" y="23266"/>
                    </a:lnTo>
                    <a:lnTo>
                      <a:pt x="7596" y="22879"/>
                    </a:lnTo>
                    <a:lnTo>
                      <a:pt x="7937" y="22515"/>
                    </a:lnTo>
                    <a:lnTo>
                      <a:pt x="8279" y="22152"/>
                    </a:lnTo>
                    <a:lnTo>
                      <a:pt x="8642" y="21788"/>
                    </a:lnTo>
                    <a:lnTo>
                      <a:pt x="9006" y="21447"/>
                    </a:lnTo>
                    <a:lnTo>
                      <a:pt x="9393" y="21128"/>
                    </a:lnTo>
                    <a:lnTo>
                      <a:pt x="9780" y="20810"/>
                    </a:lnTo>
                    <a:lnTo>
                      <a:pt x="10166" y="20491"/>
                    </a:lnTo>
                    <a:lnTo>
                      <a:pt x="10576" y="20218"/>
                    </a:lnTo>
                    <a:lnTo>
                      <a:pt x="10985" y="19923"/>
                    </a:lnTo>
                    <a:lnTo>
                      <a:pt x="11417" y="19673"/>
                    </a:lnTo>
                  </a:path>
                </a:pathLst>
              </a:custGeom>
              <a:solidFill>
                <a:sysClr val="window" lastClr="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endParaRPr>
              </a:p>
            </p:txBody>
          </p:sp>
          <p:grpSp>
            <p:nvGrpSpPr>
              <p:cNvPr id="500" name="Google Shape;748;p21">
                <a:extLst>
                  <a:ext uri="{FF2B5EF4-FFF2-40B4-BE49-F238E27FC236}">
                    <a16:creationId xmlns:a16="http://schemas.microsoft.com/office/drawing/2014/main" id="{26380919-9570-6BE0-5ABA-22B7A8881A14}"/>
                  </a:ext>
                </a:extLst>
              </p:cNvPr>
              <p:cNvGrpSpPr/>
              <p:nvPr/>
            </p:nvGrpSpPr>
            <p:grpSpPr>
              <a:xfrm>
                <a:off x="3184954" y="1638362"/>
                <a:ext cx="2753285" cy="2431711"/>
                <a:chOff x="1573550" y="1115975"/>
                <a:chExt cx="4439350" cy="3920850"/>
              </a:xfrm>
            </p:grpSpPr>
            <p:sp>
              <p:nvSpPr>
                <p:cNvPr id="501" name="Google Shape;749;p21">
                  <a:extLst>
                    <a:ext uri="{FF2B5EF4-FFF2-40B4-BE49-F238E27FC236}">
                      <a16:creationId xmlns:a16="http://schemas.microsoft.com/office/drawing/2014/main" id="{AF652C68-A83B-CF25-7725-FF2FE20FFB9A}"/>
                    </a:ext>
                  </a:extLst>
                </p:cNvPr>
                <p:cNvSpPr/>
                <p:nvPr/>
              </p:nvSpPr>
              <p:spPr>
                <a:xfrm>
                  <a:off x="3478800" y="1115975"/>
                  <a:ext cx="1519225" cy="1248025"/>
                </a:xfrm>
                <a:custGeom>
                  <a:avLst/>
                  <a:gdLst/>
                  <a:ahLst/>
                  <a:cxnLst/>
                  <a:rect l="l" t="t" r="r" b="b"/>
                  <a:pathLst>
                    <a:path w="60769" h="49921" extrusionOk="0">
                      <a:moveTo>
                        <a:pt x="0" y="1"/>
                      </a:moveTo>
                      <a:lnTo>
                        <a:pt x="28088" y="48033"/>
                      </a:lnTo>
                      <a:lnTo>
                        <a:pt x="28224" y="48260"/>
                      </a:lnTo>
                      <a:lnTo>
                        <a:pt x="28383" y="48465"/>
                      </a:lnTo>
                      <a:lnTo>
                        <a:pt x="28542" y="48647"/>
                      </a:lnTo>
                      <a:lnTo>
                        <a:pt x="28702" y="48829"/>
                      </a:lnTo>
                      <a:lnTo>
                        <a:pt x="28883" y="48988"/>
                      </a:lnTo>
                      <a:lnTo>
                        <a:pt x="29065" y="49147"/>
                      </a:lnTo>
                      <a:lnTo>
                        <a:pt x="29270" y="49284"/>
                      </a:lnTo>
                      <a:lnTo>
                        <a:pt x="29475" y="49420"/>
                      </a:lnTo>
                      <a:lnTo>
                        <a:pt x="29702" y="49534"/>
                      </a:lnTo>
                      <a:lnTo>
                        <a:pt x="29930" y="49648"/>
                      </a:lnTo>
                      <a:lnTo>
                        <a:pt x="30157" y="49716"/>
                      </a:lnTo>
                      <a:lnTo>
                        <a:pt x="30385" y="49784"/>
                      </a:lnTo>
                      <a:lnTo>
                        <a:pt x="30635" y="49852"/>
                      </a:lnTo>
                      <a:lnTo>
                        <a:pt x="30885" y="49898"/>
                      </a:lnTo>
                      <a:lnTo>
                        <a:pt x="31135" y="49920"/>
                      </a:lnTo>
                      <a:lnTo>
                        <a:pt x="57243" y="49920"/>
                      </a:lnTo>
                      <a:lnTo>
                        <a:pt x="57516" y="49898"/>
                      </a:lnTo>
                      <a:lnTo>
                        <a:pt x="57789" y="49829"/>
                      </a:lnTo>
                      <a:lnTo>
                        <a:pt x="58039" y="49784"/>
                      </a:lnTo>
                      <a:lnTo>
                        <a:pt x="58290" y="49693"/>
                      </a:lnTo>
                      <a:lnTo>
                        <a:pt x="58540" y="49602"/>
                      </a:lnTo>
                      <a:lnTo>
                        <a:pt x="58767" y="49488"/>
                      </a:lnTo>
                      <a:lnTo>
                        <a:pt x="58972" y="49352"/>
                      </a:lnTo>
                      <a:lnTo>
                        <a:pt x="59177" y="49215"/>
                      </a:lnTo>
                      <a:lnTo>
                        <a:pt x="59381" y="49056"/>
                      </a:lnTo>
                      <a:lnTo>
                        <a:pt x="59563" y="48897"/>
                      </a:lnTo>
                      <a:lnTo>
                        <a:pt x="59745" y="48715"/>
                      </a:lnTo>
                      <a:lnTo>
                        <a:pt x="59904" y="48533"/>
                      </a:lnTo>
                      <a:lnTo>
                        <a:pt x="60064" y="48351"/>
                      </a:lnTo>
                      <a:lnTo>
                        <a:pt x="60200" y="48147"/>
                      </a:lnTo>
                      <a:lnTo>
                        <a:pt x="60314" y="47919"/>
                      </a:lnTo>
                      <a:lnTo>
                        <a:pt x="60427" y="47692"/>
                      </a:lnTo>
                      <a:lnTo>
                        <a:pt x="60518" y="47464"/>
                      </a:lnTo>
                      <a:lnTo>
                        <a:pt x="60609" y="47237"/>
                      </a:lnTo>
                      <a:lnTo>
                        <a:pt x="60678" y="47009"/>
                      </a:lnTo>
                      <a:lnTo>
                        <a:pt x="60723" y="46759"/>
                      </a:lnTo>
                      <a:lnTo>
                        <a:pt x="60746" y="46509"/>
                      </a:lnTo>
                      <a:lnTo>
                        <a:pt x="60769" y="46259"/>
                      </a:lnTo>
                      <a:lnTo>
                        <a:pt x="60769" y="46009"/>
                      </a:lnTo>
                      <a:lnTo>
                        <a:pt x="60769" y="45759"/>
                      </a:lnTo>
                      <a:lnTo>
                        <a:pt x="60723" y="45508"/>
                      </a:lnTo>
                      <a:lnTo>
                        <a:pt x="60678" y="45258"/>
                      </a:lnTo>
                      <a:lnTo>
                        <a:pt x="60609" y="45008"/>
                      </a:lnTo>
                      <a:lnTo>
                        <a:pt x="60518" y="44758"/>
                      </a:lnTo>
                      <a:lnTo>
                        <a:pt x="60405" y="44508"/>
                      </a:lnTo>
                      <a:lnTo>
                        <a:pt x="60291" y="44258"/>
                      </a:lnTo>
                      <a:lnTo>
                        <a:pt x="60132" y="44030"/>
                      </a:lnTo>
                      <a:lnTo>
                        <a:pt x="31067" y="1"/>
                      </a:lnTo>
                      <a:close/>
                    </a:path>
                  </a:pathLst>
                </a:custGeom>
                <a:solidFill>
                  <a:srgbClr val="549E39">
                    <a:lumMod val="75000"/>
                  </a:srgbClr>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endParaRPr>
                </a:p>
              </p:txBody>
            </p:sp>
            <p:sp>
              <p:nvSpPr>
                <p:cNvPr id="502" name="Google Shape;750;p21">
                  <a:extLst>
                    <a:ext uri="{FF2B5EF4-FFF2-40B4-BE49-F238E27FC236}">
                      <a16:creationId xmlns:a16="http://schemas.microsoft.com/office/drawing/2014/main" id="{4975FE0F-AAEF-2BD4-2241-29CFD5788A31}"/>
                    </a:ext>
                  </a:extLst>
                </p:cNvPr>
                <p:cNvSpPr/>
                <p:nvPr/>
              </p:nvSpPr>
              <p:spPr>
                <a:xfrm>
                  <a:off x="2674850" y="1115975"/>
                  <a:ext cx="1580625" cy="1789875"/>
                </a:xfrm>
                <a:custGeom>
                  <a:avLst/>
                  <a:gdLst/>
                  <a:ahLst/>
                  <a:cxnLst/>
                  <a:rect l="l" t="t" r="r" b="b"/>
                  <a:pathLst>
                    <a:path w="63225" h="71595" extrusionOk="0">
                      <a:moveTo>
                        <a:pt x="32500" y="1"/>
                      </a:moveTo>
                      <a:lnTo>
                        <a:pt x="32022" y="23"/>
                      </a:lnTo>
                      <a:lnTo>
                        <a:pt x="31544" y="69"/>
                      </a:lnTo>
                      <a:lnTo>
                        <a:pt x="31090" y="137"/>
                      </a:lnTo>
                      <a:lnTo>
                        <a:pt x="30635" y="251"/>
                      </a:lnTo>
                      <a:lnTo>
                        <a:pt x="30203" y="387"/>
                      </a:lnTo>
                      <a:lnTo>
                        <a:pt x="29771" y="546"/>
                      </a:lnTo>
                      <a:lnTo>
                        <a:pt x="29338" y="751"/>
                      </a:lnTo>
                      <a:lnTo>
                        <a:pt x="28929" y="956"/>
                      </a:lnTo>
                      <a:lnTo>
                        <a:pt x="28542" y="1206"/>
                      </a:lnTo>
                      <a:lnTo>
                        <a:pt x="28156" y="1479"/>
                      </a:lnTo>
                      <a:lnTo>
                        <a:pt x="27815" y="1752"/>
                      </a:lnTo>
                      <a:lnTo>
                        <a:pt x="27474" y="2070"/>
                      </a:lnTo>
                      <a:lnTo>
                        <a:pt x="27132" y="2411"/>
                      </a:lnTo>
                      <a:lnTo>
                        <a:pt x="26837" y="2775"/>
                      </a:lnTo>
                      <a:lnTo>
                        <a:pt x="26564" y="3162"/>
                      </a:lnTo>
                      <a:lnTo>
                        <a:pt x="26314" y="3548"/>
                      </a:lnTo>
                      <a:lnTo>
                        <a:pt x="6914" y="36707"/>
                      </a:lnTo>
                      <a:lnTo>
                        <a:pt x="1774" y="34979"/>
                      </a:lnTo>
                      <a:lnTo>
                        <a:pt x="1570" y="34933"/>
                      </a:lnTo>
                      <a:lnTo>
                        <a:pt x="1388" y="34910"/>
                      </a:lnTo>
                      <a:lnTo>
                        <a:pt x="1206" y="34910"/>
                      </a:lnTo>
                      <a:lnTo>
                        <a:pt x="1024" y="34933"/>
                      </a:lnTo>
                      <a:lnTo>
                        <a:pt x="842" y="35001"/>
                      </a:lnTo>
                      <a:lnTo>
                        <a:pt x="683" y="35070"/>
                      </a:lnTo>
                      <a:lnTo>
                        <a:pt x="546" y="35161"/>
                      </a:lnTo>
                      <a:lnTo>
                        <a:pt x="410" y="35274"/>
                      </a:lnTo>
                      <a:lnTo>
                        <a:pt x="296" y="35411"/>
                      </a:lnTo>
                      <a:lnTo>
                        <a:pt x="205" y="35547"/>
                      </a:lnTo>
                      <a:lnTo>
                        <a:pt x="114" y="35706"/>
                      </a:lnTo>
                      <a:lnTo>
                        <a:pt x="46" y="35888"/>
                      </a:lnTo>
                      <a:lnTo>
                        <a:pt x="23" y="36070"/>
                      </a:lnTo>
                      <a:lnTo>
                        <a:pt x="1" y="36252"/>
                      </a:lnTo>
                      <a:lnTo>
                        <a:pt x="23" y="36434"/>
                      </a:lnTo>
                      <a:lnTo>
                        <a:pt x="69" y="36616"/>
                      </a:lnTo>
                      <a:lnTo>
                        <a:pt x="10530" y="70662"/>
                      </a:lnTo>
                      <a:lnTo>
                        <a:pt x="10576" y="70821"/>
                      </a:lnTo>
                      <a:lnTo>
                        <a:pt x="10667" y="70957"/>
                      </a:lnTo>
                      <a:lnTo>
                        <a:pt x="10758" y="71094"/>
                      </a:lnTo>
                      <a:lnTo>
                        <a:pt x="10849" y="71207"/>
                      </a:lnTo>
                      <a:lnTo>
                        <a:pt x="10962" y="71298"/>
                      </a:lnTo>
                      <a:lnTo>
                        <a:pt x="11076" y="71389"/>
                      </a:lnTo>
                      <a:lnTo>
                        <a:pt x="11213" y="71458"/>
                      </a:lnTo>
                      <a:lnTo>
                        <a:pt x="11349" y="71526"/>
                      </a:lnTo>
                      <a:lnTo>
                        <a:pt x="11508" y="71571"/>
                      </a:lnTo>
                      <a:lnTo>
                        <a:pt x="11645" y="71594"/>
                      </a:lnTo>
                      <a:lnTo>
                        <a:pt x="11963" y="71594"/>
                      </a:lnTo>
                      <a:lnTo>
                        <a:pt x="12122" y="71571"/>
                      </a:lnTo>
                      <a:lnTo>
                        <a:pt x="12259" y="71526"/>
                      </a:lnTo>
                      <a:lnTo>
                        <a:pt x="12418" y="71458"/>
                      </a:lnTo>
                      <a:lnTo>
                        <a:pt x="12554" y="71367"/>
                      </a:lnTo>
                      <a:lnTo>
                        <a:pt x="25495" y="62338"/>
                      </a:lnTo>
                      <a:lnTo>
                        <a:pt x="34114" y="56311"/>
                      </a:lnTo>
                      <a:lnTo>
                        <a:pt x="42188" y="50603"/>
                      </a:lnTo>
                      <a:lnTo>
                        <a:pt x="42347" y="50489"/>
                      </a:lnTo>
                      <a:lnTo>
                        <a:pt x="42484" y="50330"/>
                      </a:lnTo>
                      <a:lnTo>
                        <a:pt x="42575" y="50193"/>
                      </a:lnTo>
                      <a:lnTo>
                        <a:pt x="42666" y="50011"/>
                      </a:lnTo>
                      <a:lnTo>
                        <a:pt x="42711" y="49852"/>
                      </a:lnTo>
                      <a:lnTo>
                        <a:pt x="42757" y="49670"/>
                      </a:lnTo>
                      <a:lnTo>
                        <a:pt x="42757" y="49488"/>
                      </a:lnTo>
                      <a:lnTo>
                        <a:pt x="42734" y="49306"/>
                      </a:lnTo>
                      <a:lnTo>
                        <a:pt x="42688" y="49147"/>
                      </a:lnTo>
                      <a:lnTo>
                        <a:pt x="42620" y="48965"/>
                      </a:lnTo>
                      <a:lnTo>
                        <a:pt x="42552" y="48806"/>
                      </a:lnTo>
                      <a:lnTo>
                        <a:pt x="42438" y="48670"/>
                      </a:lnTo>
                      <a:lnTo>
                        <a:pt x="42302" y="48533"/>
                      </a:lnTo>
                      <a:lnTo>
                        <a:pt x="42165" y="48419"/>
                      </a:lnTo>
                      <a:lnTo>
                        <a:pt x="41983" y="48328"/>
                      </a:lnTo>
                      <a:lnTo>
                        <a:pt x="41801" y="48260"/>
                      </a:lnTo>
                      <a:lnTo>
                        <a:pt x="36025" y="46509"/>
                      </a:lnTo>
                      <a:lnTo>
                        <a:pt x="63225" y="1"/>
                      </a:lnTo>
                      <a:close/>
                    </a:path>
                  </a:pathLst>
                </a:custGeom>
                <a:solidFill>
                  <a:srgbClr val="549E39"/>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endParaRPr>
                </a:p>
              </p:txBody>
            </p:sp>
            <p:sp>
              <p:nvSpPr>
                <p:cNvPr id="503" name="Google Shape;751;p21">
                  <a:extLst>
                    <a:ext uri="{FF2B5EF4-FFF2-40B4-BE49-F238E27FC236}">
                      <a16:creationId xmlns:a16="http://schemas.microsoft.com/office/drawing/2014/main" id="{C43A72A0-EF1B-0F44-B91F-9392ABAAD33D}"/>
                    </a:ext>
                  </a:extLst>
                </p:cNvPr>
                <p:cNvSpPr/>
                <p:nvPr/>
              </p:nvSpPr>
              <p:spPr>
                <a:xfrm>
                  <a:off x="1573550" y="2905825"/>
                  <a:ext cx="1075750" cy="1911525"/>
                </a:xfrm>
                <a:custGeom>
                  <a:avLst/>
                  <a:gdLst/>
                  <a:ahLst/>
                  <a:cxnLst/>
                  <a:rect l="l" t="t" r="r" b="b"/>
                  <a:pathLst>
                    <a:path w="43030" h="76461" extrusionOk="0">
                      <a:moveTo>
                        <a:pt x="25949" y="0"/>
                      </a:moveTo>
                      <a:lnTo>
                        <a:pt x="25699" y="23"/>
                      </a:lnTo>
                      <a:lnTo>
                        <a:pt x="25449" y="23"/>
                      </a:lnTo>
                      <a:lnTo>
                        <a:pt x="25199" y="68"/>
                      </a:lnTo>
                      <a:lnTo>
                        <a:pt x="24972" y="114"/>
                      </a:lnTo>
                      <a:lnTo>
                        <a:pt x="24721" y="182"/>
                      </a:lnTo>
                      <a:lnTo>
                        <a:pt x="24494" y="273"/>
                      </a:lnTo>
                      <a:lnTo>
                        <a:pt x="24267" y="364"/>
                      </a:lnTo>
                      <a:lnTo>
                        <a:pt x="24039" y="478"/>
                      </a:lnTo>
                      <a:lnTo>
                        <a:pt x="23812" y="614"/>
                      </a:lnTo>
                      <a:lnTo>
                        <a:pt x="23607" y="751"/>
                      </a:lnTo>
                      <a:lnTo>
                        <a:pt x="23425" y="910"/>
                      </a:lnTo>
                      <a:lnTo>
                        <a:pt x="23220" y="1092"/>
                      </a:lnTo>
                      <a:lnTo>
                        <a:pt x="23038" y="1274"/>
                      </a:lnTo>
                      <a:lnTo>
                        <a:pt x="22879" y="1478"/>
                      </a:lnTo>
                      <a:lnTo>
                        <a:pt x="22720" y="1706"/>
                      </a:lnTo>
                      <a:lnTo>
                        <a:pt x="22584" y="1933"/>
                      </a:lnTo>
                      <a:lnTo>
                        <a:pt x="22447" y="2183"/>
                      </a:lnTo>
                      <a:lnTo>
                        <a:pt x="0" y="49920"/>
                      </a:lnTo>
                      <a:lnTo>
                        <a:pt x="16193" y="76461"/>
                      </a:lnTo>
                      <a:lnTo>
                        <a:pt x="42574" y="27473"/>
                      </a:lnTo>
                      <a:lnTo>
                        <a:pt x="42688" y="27246"/>
                      </a:lnTo>
                      <a:lnTo>
                        <a:pt x="42779" y="27018"/>
                      </a:lnTo>
                      <a:lnTo>
                        <a:pt x="42870" y="26768"/>
                      </a:lnTo>
                      <a:lnTo>
                        <a:pt x="42938" y="26541"/>
                      </a:lnTo>
                      <a:lnTo>
                        <a:pt x="42984" y="26291"/>
                      </a:lnTo>
                      <a:lnTo>
                        <a:pt x="43006" y="26040"/>
                      </a:lnTo>
                      <a:lnTo>
                        <a:pt x="43029" y="25813"/>
                      </a:lnTo>
                      <a:lnTo>
                        <a:pt x="43029" y="25563"/>
                      </a:lnTo>
                      <a:lnTo>
                        <a:pt x="43006" y="25313"/>
                      </a:lnTo>
                      <a:lnTo>
                        <a:pt x="42984" y="25062"/>
                      </a:lnTo>
                      <a:lnTo>
                        <a:pt x="42938" y="24835"/>
                      </a:lnTo>
                      <a:lnTo>
                        <a:pt x="42870" y="24585"/>
                      </a:lnTo>
                      <a:lnTo>
                        <a:pt x="42802" y="24357"/>
                      </a:lnTo>
                      <a:lnTo>
                        <a:pt x="42711" y="24130"/>
                      </a:lnTo>
                      <a:lnTo>
                        <a:pt x="42597" y="23903"/>
                      </a:lnTo>
                      <a:lnTo>
                        <a:pt x="42483" y="23675"/>
                      </a:lnTo>
                      <a:lnTo>
                        <a:pt x="29156" y="1842"/>
                      </a:lnTo>
                      <a:lnTo>
                        <a:pt x="28997" y="1592"/>
                      </a:lnTo>
                      <a:lnTo>
                        <a:pt x="28838" y="1387"/>
                      </a:lnTo>
                      <a:lnTo>
                        <a:pt x="28656" y="1183"/>
                      </a:lnTo>
                      <a:lnTo>
                        <a:pt x="28451" y="1001"/>
                      </a:lnTo>
                      <a:lnTo>
                        <a:pt x="28269" y="819"/>
                      </a:lnTo>
                      <a:lnTo>
                        <a:pt x="28065" y="660"/>
                      </a:lnTo>
                      <a:lnTo>
                        <a:pt x="27837" y="523"/>
                      </a:lnTo>
                      <a:lnTo>
                        <a:pt x="27610" y="409"/>
                      </a:lnTo>
                      <a:lnTo>
                        <a:pt x="27382" y="296"/>
                      </a:lnTo>
                      <a:lnTo>
                        <a:pt x="27155" y="205"/>
                      </a:lnTo>
                      <a:lnTo>
                        <a:pt x="26927" y="137"/>
                      </a:lnTo>
                      <a:lnTo>
                        <a:pt x="26677" y="91"/>
                      </a:lnTo>
                      <a:lnTo>
                        <a:pt x="26427" y="46"/>
                      </a:lnTo>
                      <a:lnTo>
                        <a:pt x="26177" y="23"/>
                      </a:lnTo>
                      <a:lnTo>
                        <a:pt x="25949" y="0"/>
                      </a:lnTo>
                      <a:close/>
                    </a:path>
                  </a:pathLst>
                </a:custGeom>
                <a:solidFill>
                  <a:srgbClr val="8AB833">
                    <a:lumMod val="75000"/>
                  </a:srgbClr>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endParaRPr>
                </a:p>
              </p:txBody>
            </p:sp>
            <p:sp>
              <p:nvSpPr>
                <p:cNvPr id="504" name="Google Shape;752;p21">
                  <a:extLst>
                    <a:ext uri="{FF2B5EF4-FFF2-40B4-BE49-F238E27FC236}">
                      <a16:creationId xmlns:a16="http://schemas.microsoft.com/office/drawing/2014/main" id="{55D8EAAF-B0AF-75D7-B434-71D5EB372936}"/>
                    </a:ext>
                  </a:extLst>
                </p:cNvPr>
                <p:cNvSpPr/>
                <p:nvPr/>
              </p:nvSpPr>
              <p:spPr>
                <a:xfrm>
                  <a:off x="1573550" y="3941750"/>
                  <a:ext cx="2202625" cy="1095075"/>
                </a:xfrm>
                <a:custGeom>
                  <a:avLst/>
                  <a:gdLst/>
                  <a:ahLst/>
                  <a:cxnLst/>
                  <a:rect l="l" t="t" r="r" b="b"/>
                  <a:pathLst>
                    <a:path w="88105" h="43803" extrusionOk="0">
                      <a:moveTo>
                        <a:pt x="53604" y="0"/>
                      </a:moveTo>
                      <a:lnTo>
                        <a:pt x="53422" y="23"/>
                      </a:lnTo>
                      <a:lnTo>
                        <a:pt x="53241" y="46"/>
                      </a:lnTo>
                      <a:lnTo>
                        <a:pt x="53081" y="114"/>
                      </a:lnTo>
                      <a:lnTo>
                        <a:pt x="52922" y="205"/>
                      </a:lnTo>
                      <a:lnTo>
                        <a:pt x="52786" y="318"/>
                      </a:lnTo>
                      <a:lnTo>
                        <a:pt x="52649" y="432"/>
                      </a:lnTo>
                      <a:lnTo>
                        <a:pt x="52536" y="591"/>
                      </a:lnTo>
                      <a:lnTo>
                        <a:pt x="52445" y="728"/>
                      </a:lnTo>
                      <a:lnTo>
                        <a:pt x="52376" y="910"/>
                      </a:lnTo>
                      <a:lnTo>
                        <a:pt x="52331" y="1092"/>
                      </a:lnTo>
                      <a:lnTo>
                        <a:pt x="52308" y="1274"/>
                      </a:lnTo>
                      <a:lnTo>
                        <a:pt x="52331" y="1456"/>
                      </a:lnTo>
                      <a:lnTo>
                        <a:pt x="52354" y="1660"/>
                      </a:lnTo>
                      <a:lnTo>
                        <a:pt x="53877" y="7505"/>
                      </a:lnTo>
                      <a:lnTo>
                        <a:pt x="0" y="8483"/>
                      </a:lnTo>
                      <a:lnTo>
                        <a:pt x="16011" y="34728"/>
                      </a:lnTo>
                      <a:lnTo>
                        <a:pt x="16284" y="35115"/>
                      </a:lnTo>
                      <a:lnTo>
                        <a:pt x="16557" y="35501"/>
                      </a:lnTo>
                      <a:lnTo>
                        <a:pt x="16875" y="35865"/>
                      </a:lnTo>
                      <a:lnTo>
                        <a:pt x="17194" y="36184"/>
                      </a:lnTo>
                      <a:lnTo>
                        <a:pt x="17535" y="36502"/>
                      </a:lnTo>
                      <a:lnTo>
                        <a:pt x="17899" y="36775"/>
                      </a:lnTo>
                      <a:lnTo>
                        <a:pt x="18285" y="37048"/>
                      </a:lnTo>
                      <a:lnTo>
                        <a:pt x="18695" y="37275"/>
                      </a:lnTo>
                      <a:lnTo>
                        <a:pt x="19104" y="37480"/>
                      </a:lnTo>
                      <a:lnTo>
                        <a:pt x="19513" y="37662"/>
                      </a:lnTo>
                      <a:lnTo>
                        <a:pt x="19945" y="37821"/>
                      </a:lnTo>
                      <a:lnTo>
                        <a:pt x="20400" y="37957"/>
                      </a:lnTo>
                      <a:lnTo>
                        <a:pt x="20855" y="38048"/>
                      </a:lnTo>
                      <a:lnTo>
                        <a:pt x="21333" y="38117"/>
                      </a:lnTo>
                      <a:lnTo>
                        <a:pt x="21788" y="38162"/>
                      </a:lnTo>
                      <a:lnTo>
                        <a:pt x="22265" y="38162"/>
                      </a:lnTo>
                      <a:lnTo>
                        <a:pt x="60677" y="37457"/>
                      </a:lnTo>
                      <a:lnTo>
                        <a:pt x="61860" y="42756"/>
                      </a:lnTo>
                      <a:lnTo>
                        <a:pt x="61928" y="42961"/>
                      </a:lnTo>
                      <a:lnTo>
                        <a:pt x="61996" y="43120"/>
                      </a:lnTo>
                      <a:lnTo>
                        <a:pt x="62110" y="43279"/>
                      </a:lnTo>
                      <a:lnTo>
                        <a:pt x="62224" y="43416"/>
                      </a:lnTo>
                      <a:lnTo>
                        <a:pt x="62360" y="43529"/>
                      </a:lnTo>
                      <a:lnTo>
                        <a:pt x="62519" y="43620"/>
                      </a:lnTo>
                      <a:lnTo>
                        <a:pt x="62679" y="43711"/>
                      </a:lnTo>
                      <a:lnTo>
                        <a:pt x="62838" y="43757"/>
                      </a:lnTo>
                      <a:lnTo>
                        <a:pt x="63020" y="43780"/>
                      </a:lnTo>
                      <a:lnTo>
                        <a:pt x="63179" y="43802"/>
                      </a:lnTo>
                      <a:lnTo>
                        <a:pt x="63361" y="43780"/>
                      </a:lnTo>
                      <a:lnTo>
                        <a:pt x="63543" y="43757"/>
                      </a:lnTo>
                      <a:lnTo>
                        <a:pt x="63702" y="43689"/>
                      </a:lnTo>
                      <a:lnTo>
                        <a:pt x="63861" y="43598"/>
                      </a:lnTo>
                      <a:lnTo>
                        <a:pt x="64020" y="43484"/>
                      </a:lnTo>
                      <a:lnTo>
                        <a:pt x="64157" y="43347"/>
                      </a:lnTo>
                      <a:lnTo>
                        <a:pt x="87764" y="16693"/>
                      </a:lnTo>
                      <a:lnTo>
                        <a:pt x="87877" y="16579"/>
                      </a:lnTo>
                      <a:lnTo>
                        <a:pt x="87968" y="16443"/>
                      </a:lnTo>
                      <a:lnTo>
                        <a:pt x="88014" y="16284"/>
                      </a:lnTo>
                      <a:lnTo>
                        <a:pt x="88059" y="16147"/>
                      </a:lnTo>
                      <a:lnTo>
                        <a:pt x="88105" y="15988"/>
                      </a:lnTo>
                      <a:lnTo>
                        <a:pt x="88105" y="15852"/>
                      </a:lnTo>
                      <a:lnTo>
                        <a:pt x="88105" y="15692"/>
                      </a:lnTo>
                      <a:lnTo>
                        <a:pt x="88082" y="15533"/>
                      </a:lnTo>
                      <a:lnTo>
                        <a:pt x="88037" y="15397"/>
                      </a:lnTo>
                      <a:lnTo>
                        <a:pt x="87991" y="15260"/>
                      </a:lnTo>
                      <a:lnTo>
                        <a:pt x="87900" y="15124"/>
                      </a:lnTo>
                      <a:lnTo>
                        <a:pt x="87832" y="14987"/>
                      </a:lnTo>
                      <a:lnTo>
                        <a:pt x="87718" y="14874"/>
                      </a:lnTo>
                      <a:lnTo>
                        <a:pt x="87604" y="14783"/>
                      </a:lnTo>
                      <a:lnTo>
                        <a:pt x="87468" y="14692"/>
                      </a:lnTo>
                      <a:lnTo>
                        <a:pt x="87332" y="14601"/>
                      </a:lnTo>
                      <a:lnTo>
                        <a:pt x="72890" y="8256"/>
                      </a:lnTo>
                      <a:lnTo>
                        <a:pt x="63247" y="4026"/>
                      </a:lnTo>
                      <a:lnTo>
                        <a:pt x="54173" y="114"/>
                      </a:lnTo>
                      <a:lnTo>
                        <a:pt x="53991" y="46"/>
                      </a:lnTo>
                      <a:lnTo>
                        <a:pt x="53786" y="0"/>
                      </a:lnTo>
                      <a:close/>
                    </a:path>
                  </a:pathLst>
                </a:custGeom>
                <a:solidFill>
                  <a:srgbClr val="8AB833"/>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endParaRPr>
                </a:p>
              </p:txBody>
            </p:sp>
            <p:sp>
              <p:nvSpPr>
                <p:cNvPr id="505" name="Google Shape;753;p21">
                  <a:extLst>
                    <a:ext uri="{FF2B5EF4-FFF2-40B4-BE49-F238E27FC236}">
                      <a16:creationId xmlns:a16="http://schemas.microsoft.com/office/drawing/2014/main" id="{6C3DB498-D86B-2F3B-0E23-939D25F7E31C}"/>
                    </a:ext>
                  </a:extLst>
                </p:cNvPr>
                <p:cNvSpPr/>
                <p:nvPr/>
              </p:nvSpPr>
              <p:spPr>
                <a:xfrm>
                  <a:off x="4141750" y="4306750"/>
                  <a:ext cx="1845575" cy="730075"/>
                </a:xfrm>
                <a:custGeom>
                  <a:avLst/>
                  <a:gdLst/>
                  <a:ahLst/>
                  <a:cxnLst/>
                  <a:rect l="l" t="t" r="r" b="b"/>
                  <a:pathLst>
                    <a:path w="73823" h="29203" extrusionOk="0">
                      <a:moveTo>
                        <a:pt x="17785" y="1"/>
                      </a:moveTo>
                      <a:lnTo>
                        <a:pt x="17535" y="24"/>
                      </a:lnTo>
                      <a:lnTo>
                        <a:pt x="17285" y="69"/>
                      </a:lnTo>
                      <a:lnTo>
                        <a:pt x="17034" y="137"/>
                      </a:lnTo>
                      <a:lnTo>
                        <a:pt x="16807" y="205"/>
                      </a:lnTo>
                      <a:lnTo>
                        <a:pt x="16580" y="296"/>
                      </a:lnTo>
                      <a:lnTo>
                        <a:pt x="16352" y="387"/>
                      </a:lnTo>
                      <a:lnTo>
                        <a:pt x="16147" y="501"/>
                      </a:lnTo>
                      <a:lnTo>
                        <a:pt x="15920" y="638"/>
                      </a:lnTo>
                      <a:lnTo>
                        <a:pt x="15738" y="774"/>
                      </a:lnTo>
                      <a:lnTo>
                        <a:pt x="15533" y="933"/>
                      </a:lnTo>
                      <a:lnTo>
                        <a:pt x="15351" y="1115"/>
                      </a:lnTo>
                      <a:lnTo>
                        <a:pt x="15192" y="1297"/>
                      </a:lnTo>
                      <a:lnTo>
                        <a:pt x="15033" y="1479"/>
                      </a:lnTo>
                      <a:lnTo>
                        <a:pt x="14874" y="1684"/>
                      </a:lnTo>
                      <a:lnTo>
                        <a:pt x="660" y="22948"/>
                      </a:lnTo>
                      <a:lnTo>
                        <a:pt x="501" y="23198"/>
                      </a:lnTo>
                      <a:lnTo>
                        <a:pt x="364" y="23426"/>
                      </a:lnTo>
                      <a:lnTo>
                        <a:pt x="273" y="23676"/>
                      </a:lnTo>
                      <a:lnTo>
                        <a:pt x="182" y="23926"/>
                      </a:lnTo>
                      <a:lnTo>
                        <a:pt x="114" y="24176"/>
                      </a:lnTo>
                      <a:lnTo>
                        <a:pt x="46" y="24426"/>
                      </a:lnTo>
                      <a:lnTo>
                        <a:pt x="23" y="24676"/>
                      </a:lnTo>
                      <a:lnTo>
                        <a:pt x="0" y="24949"/>
                      </a:lnTo>
                      <a:lnTo>
                        <a:pt x="0" y="25200"/>
                      </a:lnTo>
                      <a:lnTo>
                        <a:pt x="23" y="25450"/>
                      </a:lnTo>
                      <a:lnTo>
                        <a:pt x="46" y="25677"/>
                      </a:lnTo>
                      <a:lnTo>
                        <a:pt x="114" y="25927"/>
                      </a:lnTo>
                      <a:lnTo>
                        <a:pt x="159" y="26178"/>
                      </a:lnTo>
                      <a:lnTo>
                        <a:pt x="250" y="26405"/>
                      </a:lnTo>
                      <a:lnTo>
                        <a:pt x="341" y="26632"/>
                      </a:lnTo>
                      <a:lnTo>
                        <a:pt x="455" y="26860"/>
                      </a:lnTo>
                      <a:lnTo>
                        <a:pt x="569" y="27064"/>
                      </a:lnTo>
                      <a:lnTo>
                        <a:pt x="705" y="27269"/>
                      </a:lnTo>
                      <a:lnTo>
                        <a:pt x="864" y="27474"/>
                      </a:lnTo>
                      <a:lnTo>
                        <a:pt x="1024" y="27656"/>
                      </a:lnTo>
                      <a:lnTo>
                        <a:pt x="1183" y="27838"/>
                      </a:lnTo>
                      <a:lnTo>
                        <a:pt x="1388" y="27997"/>
                      </a:lnTo>
                      <a:lnTo>
                        <a:pt x="1570" y="28156"/>
                      </a:lnTo>
                      <a:lnTo>
                        <a:pt x="1774" y="28293"/>
                      </a:lnTo>
                      <a:lnTo>
                        <a:pt x="2002" y="28429"/>
                      </a:lnTo>
                      <a:lnTo>
                        <a:pt x="2229" y="28543"/>
                      </a:lnTo>
                      <a:lnTo>
                        <a:pt x="2479" y="28634"/>
                      </a:lnTo>
                      <a:lnTo>
                        <a:pt x="2707" y="28725"/>
                      </a:lnTo>
                      <a:lnTo>
                        <a:pt x="2980" y="28793"/>
                      </a:lnTo>
                      <a:lnTo>
                        <a:pt x="3230" y="28838"/>
                      </a:lnTo>
                      <a:lnTo>
                        <a:pt x="3503" y="28861"/>
                      </a:lnTo>
                      <a:lnTo>
                        <a:pt x="3798" y="28884"/>
                      </a:lnTo>
                      <a:lnTo>
                        <a:pt x="56538" y="29202"/>
                      </a:lnTo>
                      <a:lnTo>
                        <a:pt x="73823" y="3367"/>
                      </a:lnTo>
                      <a:lnTo>
                        <a:pt x="18285" y="1"/>
                      </a:lnTo>
                      <a:close/>
                    </a:path>
                  </a:pathLst>
                </a:custGeom>
                <a:solidFill>
                  <a:srgbClr val="C0CF3A">
                    <a:lumMod val="75000"/>
                  </a:srgbClr>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endParaRPr>
                </a:p>
              </p:txBody>
            </p:sp>
            <p:sp>
              <p:nvSpPr>
                <p:cNvPr id="506" name="Google Shape;754;p21">
                  <a:extLst>
                    <a:ext uri="{FF2B5EF4-FFF2-40B4-BE49-F238E27FC236}">
                      <a16:creationId xmlns:a16="http://schemas.microsoft.com/office/drawing/2014/main" id="{5E325D8C-75CC-A847-D5BC-FF7D3B62E9C8}"/>
                    </a:ext>
                  </a:extLst>
                </p:cNvPr>
                <p:cNvSpPr/>
                <p:nvPr/>
              </p:nvSpPr>
              <p:spPr>
                <a:xfrm>
                  <a:off x="4777400" y="2958125"/>
                  <a:ext cx="1235500" cy="2078700"/>
                </a:xfrm>
                <a:custGeom>
                  <a:avLst/>
                  <a:gdLst/>
                  <a:ahLst/>
                  <a:cxnLst/>
                  <a:rect l="l" t="t" r="r" b="b"/>
                  <a:pathLst>
                    <a:path w="49420" h="83148" extrusionOk="0">
                      <a:moveTo>
                        <a:pt x="1069" y="0"/>
                      </a:moveTo>
                      <a:lnTo>
                        <a:pt x="933" y="46"/>
                      </a:lnTo>
                      <a:lnTo>
                        <a:pt x="774" y="114"/>
                      </a:lnTo>
                      <a:lnTo>
                        <a:pt x="660" y="182"/>
                      </a:lnTo>
                      <a:lnTo>
                        <a:pt x="523" y="251"/>
                      </a:lnTo>
                      <a:lnTo>
                        <a:pt x="410" y="364"/>
                      </a:lnTo>
                      <a:lnTo>
                        <a:pt x="296" y="455"/>
                      </a:lnTo>
                      <a:lnTo>
                        <a:pt x="205" y="592"/>
                      </a:lnTo>
                      <a:lnTo>
                        <a:pt x="137" y="728"/>
                      </a:lnTo>
                      <a:lnTo>
                        <a:pt x="69" y="865"/>
                      </a:lnTo>
                      <a:lnTo>
                        <a:pt x="23" y="1001"/>
                      </a:lnTo>
                      <a:lnTo>
                        <a:pt x="0" y="1160"/>
                      </a:lnTo>
                      <a:lnTo>
                        <a:pt x="0" y="1342"/>
                      </a:lnTo>
                      <a:lnTo>
                        <a:pt x="296" y="17103"/>
                      </a:lnTo>
                      <a:lnTo>
                        <a:pt x="501" y="27633"/>
                      </a:lnTo>
                      <a:lnTo>
                        <a:pt x="751" y="37503"/>
                      </a:lnTo>
                      <a:lnTo>
                        <a:pt x="774" y="37708"/>
                      </a:lnTo>
                      <a:lnTo>
                        <a:pt x="819" y="37912"/>
                      </a:lnTo>
                      <a:lnTo>
                        <a:pt x="887" y="38071"/>
                      </a:lnTo>
                      <a:lnTo>
                        <a:pt x="978" y="38231"/>
                      </a:lnTo>
                      <a:lnTo>
                        <a:pt x="1092" y="38367"/>
                      </a:lnTo>
                      <a:lnTo>
                        <a:pt x="1229" y="38504"/>
                      </a:lnTo>
                      <a:lnTo>
                        <a:pt x="1365" y="38595"/>
                      </a:lnTo>
                      <a:lnTo>
                        <a:pt x="1524" y="38686"/>
                      </a:lnTo>
                      <a:lnTo>
                        <a:pt x="1706" y="38754"/>
                      </a:lnTo>
                      <a:lnTo>
                        <a:pt x="1865" y="38777"/>
                      </a:lnTo>
                      <a:lnTo>
                        <a:pt x="2047" y="38799"/>
                      </a:lnTo>
                      <a:lnTo>
                        <a:pt x="2229" y="38799"/>
                      </a:lnTo>
                      <a:lnTo>
                        <a:pt x="2411" y="38754"/>
                      </a:lnTo>
                      <a:lnTo>
                        <a:pt x="2593" y="38708"/>
                      </a:lnTo>
                      <a:lnTo>
                        <a:pt x="2775" y="38617"/>
                      </a:lnTo>
                      <a:lnTo>
                        <a:pt x="2934" y="38504"/>
                      </a:lnTo>
                      <a:lnTo>
                        <a:pt x="7596" y="34683"/>
                      </a:lnTo>
                      <a:lnTo>
                        <a:pt x="31112" y="83147"/>
                      </a:lnTo>
                      <a:lnTo>
                        <a:pt x="48192" y="57607"/>
                      </a:lnTo>
                      <a:lnTo>
                        <a:pt x="48465" y="57198"/>
                      </a:lnTo>
                      <a:lnTo>
                        <a:pt x="48669" y="56789"/>
                      </a:lnTo>
                      <a:lnTo>
                        <a:pt x="48874" y="56357"/>
                      </a:lnTo>
                      <a:lnTo>
                        <a:pt x="49033" y="55924"/>
                      </a:lnTo>
                      <a:lnTo>
                        <a:pt x="49170" y="55470"/>
                      </a:lnTo>
                      <a:lnTo>
                        <a:pt x="49283" y="55015"/>
                      </a:lnTo>
                      <a:lnTo>
                        <a:pt x="49352" y="54560"/>
                      </a:lnTo>
                      <a:lnTo>
                        <a:pt x="49397" y="54105"/>
                      </a:lnTo>
                      <a:lnTo>
                        <a:pt x="49420" y="53650"/>
                      </a:lnTo>
                      <a:lnTo>
                        <a:pt x="49397" y="53195"/>
                      </a:lnTo>
                      <a:lnTo>
                        <a:pt x="49352" y="52718"/>
                      </a:lnTo>
                      <a:lnTo>
                        <a:pt x="49283" y="52263"/>
                      </a:lnTo>
                      <a:lnTo>
                        <a:pt x="49193" y="51808"/>
                      </a:lnTo>
                      <a:lnTo>
                        <a:pt x="49056" y="51353"/>
                      </a:lnTo>
                      <a:lnTo>
                        <a:pt x="48897" y="50921"/>
                      </a:lnTo>
                      <a:lnTo>
                        <a:pt x="48692" y="50489"/>
                      </a:lnTo>
                      <a:lnTo>
                        <a:pt x="31931" y="15920"/>
                      </a:lnTo>
                      <a:lnTo>
                        <a:pt x="36229" y="12623"/>
                      </a:lnTo>
                      <a:lnTo>
                        <a:pt x="36388" y="12486"/>
                      </a:lnTo>
                      <a:lnTo>
                        <a:pt x="36502" y="12327"/>
                      </a:lnTo>
                      <a:lnTo>
                        <a:pt x="36593" y="12168"/>
                      </a:lnTo>
                      <a:lnTo>
                        <a:pt x="36684" y="12009"/>
                      </a:lnTo>
                      <a:lnTo>
                        <a:pt x="36730" y="11849"/>
                      </a:lnTo>
                      <a:lnTo>
                        <a:pt x="36752" y="11667"/>
                      </a:lnTo>
                      <a:lnTo>
                        <a:pt x="36752" y="11485"/>
                      </a:lnTo>
                      <a:lnTo>
                        <a:pt x="36730" y="11326"/>
                      </a:lnTo>
                      <a:lnTo>
                        <a:pt x="36684" y="11144"/>
                      </a:lnTo>
                      <a:lnTo>
                        <a:pt x="36616" y="10985"/>
                      </a:lnTo>
                      <a:lnTo>
                        <a:pt x="36548" y="10826"/>
                      </a:lnTo>
                      <a:lnTo>
                        <a:pt x="36434" y="10689"/>
                      </a:lnTo>
                      <a:lnTo>
                        <a:pt x="36297" y="10553"/>
                      </a:lnTo>
                      <a:lnTo>
                        <a:pt x="36161" y="10439"/>
                      </a:lnTo>
                      <a:lnTo>
                        <a:pt x="36002" y="10348"/>
                      </a:lnTo>
                      <a:lnTo>
                        <a:pt x="35797" y="10280"/>
                      </a:lnTo>
                      <a:lnTo>
                        <a:pt x="1706" y="46"/>
                      </a:lnTo>
                      <a:lnTo>
                        <a:pt x="1547" y="0"/>
                      </a:lnTo>
                      <a:close/>
                    </a:path>
                  </a:pathLst>
                </a:custGeom>
                <a:solidFill>
                  <a:srgbClr val="C0CF3A"/>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endParaRPr>
                </a:p>
              </p:txBody>
            </p:sp>
          </p:grpSp>
        </p:grpSp>
      </p:grpSp>
    </p:spTree>
    <p:extLst>
      <p:ext uri="{BB962C8B-B14F-4D97-AF65-F5344CB8AC3E}">
        <p14:creationId xmlns:p14="http://schemas.microsoft.com/office/powerpoint/2010/main" val="2934939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134CC-C9A3-767C-1F73-CB49F7B5031A}"/>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6464009-7B36-61C8-A6FF-E2A418056763}"/>
              </a:ext>
            </a:extLst>
          </p:cNvPr>
          <p:cNvGraphicFramePr>
            <a:graphicFrameLocks noGrp="1"/>
          </p:cNvGraphicFramePr>
          <p:nvPr>
            <p:extLst>
              <p:ext uri="{D42A27DB-BD31-4B8C-83A1-F6EECF244321}">
                <p14:modId xmlns:p14="http://schemas.microsoft.com/office/powerpoint/2010/main" val="1416924133"/>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5 Очување воде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2" name="TextBox 1">
            <a:extLst>
              <a:ext uri="{FF2B5EF4-FFF2-40B4-BE49-F238E27FC236}">
                <a16:creationId xmlns:a16="http://schemas.microsoft.com/office/drawing/2014/main" id="{6676C2B4-B6B7-263A-D93F-637EE42B4B73}"/>
              </a:ext>
            </a:extLst>
          </p:cNvPr>
          <p:cNvSpPr txBox="1"/>
          <p:nvPr/>
        </p:nvSpPr>
        <p:spPr>
          <a:xfrm>
            <a:off x="334160" y="1063702"/>
            <a:ext cx="11623377" cy="5016758"/>
          </a:xfrm>
          <a:prstGeom prst="rect">
            <a:avLst/>
          </a:prstGeom>
          <a:noFill/>
        </p:spPr>
        <p:txBody>
          <a:bodyPr wrap="square">
            <a:spAutoFit/>
          </a:bodyPr>
          <a:lstStyle/>
          <a:p>
            <a:pPr marL="342900" indent="-342900" algn="just">
              <a:buFont typeface="Wingdings" panose="05000000000000000000" pitchFamily="2" charset="2"/>
              <a:buChar char="q"/>
            </a:pPr>
            <a:r>
              <a:rPr lang="ru-RU" sz="2000" b="1" dirty="0"/>
              <a:t>Вежба (рад у паровима):</a:t>
            </a:r>
          </a:p>
          <a:p>
            <a:pPr marL="342900" indent="-342900" algn="just">
              <a:buFont typeface="Wingdings" panose="05000000000000000000" pitchFamily="2" charset="2"/>
              <a:buChar char="q"/>
            </a:pPr>
            <a:endParaRPr lang="ru-RU" sz="2000" b="1" dirty="0"/>
          </a:p>
          <a:p>
            <a:pPr marL="342900" indent="-342900" algn="just">
              <a:buFont typeface="Wingdings" panose="05000000000000000000" pitchFamily="2" charset="2"/>
              <a:buChar char="§"/>
            </a:pPr>
            <a:r>
              <a:rPr lang="ru-RU" sz="2000" b="1" dirty="0"/>
              <a:t>Анализа примера (студија случаја) из </a:t>
            </a:r>
            <a:r>
              <a:rPr lang="sr-Cyrl-RS" sz="2000" b="1" dirty="0"/>
              <a:t>публикације "Зелена Европа - Примери добре праксе озелењавања пословања"</a:t>
            </a:r>
          </a:p>
          <a:p>
            <a:pPr marL="342900" indent="-342900" algn="just">
              <a:buFont typeface="Wingdings" panose="05000000000000000000" pitchFamily="2" charset="2"/>
              <a:buChar char="§"/>
            </a:pPr>
            <a:endParaRPr lang="en-US" sz="2000" b="1" dirty="0"/>
          </a:p>
          <a:p>
            <a:pPr algn="just">
              <a:buNone/>
            </a:pPr>
            <a:r>
              <a:rPr lang="sr-Cyrl-RS" sz="2000" dirty="0">
                <a:effectLst/>
                <a:ea typeface="Times New Roman" panose="02020603050405020304" pitchFamily="18" charset="0"/>
                <a:cs typeface="Calibri" panose="020F0502020204030204" pitchFamily="34" charset="0"/>
              </a:rPr>
              <a:t>Примери добре праксе за оптимизацију потрошње воде и коришћење воде из обновљивих извора:</a:t>
            </a:r>
          </a:p>
          <a:p>
            <a:pPr algn="just">
              <a:buNone/>
            </a:pPr>
            <a:endParaRPr lang="en-US" sz="2000" dirty="0">
              <a:effectLst/>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2000" dirty="0">
                <a:effectLst/>
                <a:ea typeface="Times New Roman" panose="02020603050405020304" pitchFamily="18" charset="0"/>
                <a:cs typeface="Calibri" panose="020F0502020204030204" pitchFamily="34" charset="0"/>
              </a:rPr>
              <a:t>Пречишћавање отпадних вода и њихово поновно коришћење- </a:t>
            </a:r>
            <a:r>
              <a:rPr lang="sr-Cyrl-RS" sz="2000" dirty="0" err="1">
                <a:effectLst/>
                <a:ea typeface="Times New Roman" panose="02020603050405020304" pitchFamily="18" charset="0"/>
                <a:cs typeface="Calibri" panose="020F0502020204030204" pitchFamily="34" charset="0"/>
              </a:rPr>
              <a:t>Unilever</a:t>
            </a:r>
            <a:r>
              <a:rPr lang="sr-Cyrl-RS" sz="2000" dirty="0">
                <a:effectLst/>
                <a:ea typeface="Times New Roman" panose="02020603050405020304" pitchFamily="18" charset="0"/>
                <a:cs typeface="Calibri" panose="020F0502020204030204" pitchFamily="34" charset="0"/>
              </a:rPr>
              <a:t> Велика Британија.</a:t>
            </a:r>
            <a:endParaRPr lang="en-US" sz="2000" dirty="0">
              <a:effectLst/>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2000" dirty="0">
                <a:effectLst/>
                <a:ea typeface="Times New Roman" panose="02020603050405020304" pitchFamily="18" charset="0"/>
                <a:cs typeface="Calibri" panose="020F0502020204030204" pitchFamily="34" charset="0"/>
              </a:rPr>
              <a:t>Технологија за уштеду воде - </a:t>
            </a:r>
            <a:r>
              <a:rPr lang="sr-Cyrl-RS" sz="2000" dirty="0" err="1">
                <a:effectLst/>
                <a:ea typeface="Times New Roman" panose="02020603050405020304" pitchFamily="18" charset="0"/>
                <a:cs typeface="Calibri" panose="020F0502020204030204" pitchFamily="34" charset="0"/>
              </a:rPr>
              <a:t>Danone</a:t>
            </a:r>
            <a:r>
              <a:rPr lang="sr-Cyrl-RS" sz="2000" dirty="0">
                <a:effectLst/>
                <a:ea typeface="Times New Roman" panose="02020603050405020304" pitchFamily="18" charset="0"/>
                <a:cs typeface="Calibri" panose="020F0502020204030204" pitchFamily="34" charset="0"/>
              </a:rPr>
              <a:t> Француска</a:t>
            </a:r>
            <a:endParaRPr lang="en-US" sz="2000" dirty="0">
              <a:effectLst/>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2000" dirty="0">
                <a:effectLst/>
                <a:ea typeface="Times New Roman" panose="02020603050405020304" pitchFamily="18" charset="0"/>
                <a:cs typeface="Calibri" panose="020F0502020204030204" pitchFamily="34" charset="0"/>
              </a:rPr>
              <a:t>Систем за прикупљање кишнице-</a:t>
            </a:r>
            <a:r>
              <a:rPr lang="sr-Cyrl-RS" sz="2000" dirty="0" err="1">
                <a:effectLst/>
                <a:ea typeface="Times New Roman" panose="02020603050405020304" pitchFamily="18" charset="0"/>
                <a:cs typeface="Calibri" panose="020F0502020204030204" pitchFamily="34" charset="0"/>
              </a:rPr>
              <a:t>Heineken</a:t>
            </a:r>
            <a:r>
              <a:rPr lang="sr-Cyrl-RS" sz="2000" dirty="0">
                <a:effectLst/>
                <a:ea typeface="Times New Roman" panose="02020603050405020304" pitchFamily="18" charset="0"/>
                <a:cs typeface="Calibri" panose="020F0502020204030204" pitchFamily="34" charset="0"/>
              </a:rPr>
              <a:t> Холандија</a:t>
            </a:r>
            <a:endParaRPr lang="en-US" sz="2000" dirty="0">
              <a:effectLst/>
              <a:ea typeface="Times New Roman" panose="02020603050405020304" pitchFamily="18" charset="0"/>
              <a:cs typeface="Calibri" panose="020F0502020204030204" pitchFamily="34" charset="0"/>
            </a:endParaRPr>
          </a:p>
          <a:p>
            <a:pPr marL="342900" lvl="0" indent="-342900">
              <a:buFont typeface="+mj-lt"/>
              <a:buAutoNum type="arabicParenR"/>
            </a:pPr>
            <a:r>
              <a:rPr lang="sr-Cyrl-RS" sz="2000" dirty="0">
                <a:effectLst/>
                <a:ea typeface="Times New Roman" panose="02020603050405020304" pitchFamily="18" charset="0"/>
                <a:cs typeface="Calibri" panose="020F0502020204030204" pitchFamily="34" charset="0"/>
              </a:rPr>
              <a:t>Систем за мерење и контролу потрошње воде - </a:t>
            </a:r>
            <a:r>
              <a:rPr lang="sr-Cyrl-RS" sz="2000" dirty="0" err="1">
                <a:effectLst/>
                <a:ea typeface="Times New Roman" panose="02020603050405020304" pitchFamily="18" charset="0"/>
                <a:cs typeface="Calibri" panose="020F0502020204030204" pitchFamily="34" charset="0"/>
              </a:rPr>
              <a:t>Kraft</a:t>
            </a:r>
            <a:r>
              <a:rPr lang="sr-Cyrl-RS" sz="2000" dirty="0">
                <a:effectLst/>
                <a:ea typeface="Times New Roman" panose="02020603050405020304" pitchFamily="18" charset="0"/>
                <a:cs typeface="Calibri" panose="020F0502020204030204" pitchFamily="34" charset="0"/>
              </a:rPr>
              <a:t> </a:t>
            </a:r>
            <a:r>
              <a:rPr lang="sr-Cyrl-RS" sz="2000" dirty="0" err="1">
                <a:effectLst/>
                <a:ea typeface="Times New Roman" panose="02020603050405020304" pitchFamily="18" charset="0"/>
                <a:cs typeface="Calibri" panose="020F0502020204030204" pitchFamily="34" charset="0"/>
              </a:rPr>
              <a:t>Heinz</a:t>
            </a:r>
            <a:r>
              <a:rPr lang="sr-Cyrl-RS" sz="2000" dirty="0">
                <a:effectLst/>
                <a:ea typeface="Times New Roman" panose="02020603050405020304" pitchFamily="18" charset="0"/>
                <a:cs typeface="Calibri" panose="020F0502020204030204" pitchFamily="34" charset="0"/>
              </a:rPr>
              <a:t> Србија</a:t>
            </a:r>
            <a:endParaRPr lang="en-US" sz="2000" dirty="0">
              <a:effectLst/>
              <a:ea typeface="Times New Roman" panose="02020603050405020304" pitchFamily="18" charset="0"/>
              <a:cs typeface="Calibri" panose="020F0502020204030204" pitchFamily="34" charset="0"/>
            </a:endParaRPr>
          </a:p>
          <a:p>
            <a:pPr marL="342900" indent="-342900" algn="just">
              <a:buFont typeface="Wingdings" panose="05000000000000000000" pitchFamily="2" charset="2"/>
              <a:buChar char="§"/>
            </a:pPr>
            <a:endParaRPr lang="ru-RU" sz="2000" b="1" dirty="0"/>
          </a:p>
          <a:p>
            <a:pPr marL="342900" indent="-342900" algn="just">
              <a:buFont typeface="Wingdings" panose="05000000000000000000" pitchFamily="2" charset="2"/>
              <a:buChar char="§"/>
            </a:pPr>
            <a:r>
              <a:rPr lang="ru-RU" sz="2000" b="1" dirty="0"/>
              <a:t>Анализа мера и препорука за очување енергије и воде из кратког водича за озелењавање пословања.</a:t>
            </a:r>
          </a:p>
          <a:p>
            <a:pPr marL="342900" indent="-342900" algn="just">
              <a:buFont typeface="Wingdings" panose="05000000000000000000" pitchFamily="2" charset="2"/>
              <a:buChar char="§"/>
            </a:pPr>
            <a:endParaRPr lang="sr-Cyrl-RS" sz="2000" kern="100" dirty="0">
              <a:solidFill>
                <a:srgbClr val="FF0000"/>
              </a:solidFill>
              <a:cs typeface="Calibri" panose="020F0502020204030204" pitchFamily="34" charset="0"/>
            </a:endParaRPr>
          </a:p>
          <a:p>
            <a:pPr marL="457200" lvl="0" indent="-457200" algn="just">
              <a:buFont typeface="Wingdings" panose="05000000000000000000" pitchFamily="2" charset="2"/>
              <a:buChar char="q"/>
            </a:pPr>
            <a:r>
              <a:rPr lang="mk-MK" sz="2000" kern="100" dirty="0">
                <a:effectLst/>
                <a:cs typeface="Calibri" panose="020F0502020204030204" pitchFamily="34" charset="0"/>
              </a:rPr>
              <a:t>Презентације урађеног и дискусија.</a:t>
            </a:r>
            <a:endParaRPr lang="en-US" sz="2000" kern="100" dirty="0">
              <a:effectLst/>
              <a:cs typeface="Calibri" panose="020F0502020204030204" pitchFamily="34" charset="0"/>
            </a:endParaRPr>
          </a:p>
        </p:txBody>
      </p:sp>
    </p:spTree>
    <p:extLst>
      <p:ext uri="{BB962C8B-B14F-4D97-AF65-F5344CB8AC3E}">
        <p14:creationId xmlns:p14="http://schemas.microsoft.com/office/powerpoint/2010/main" val="707127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1C09FA7-C9D1-D2E1-2B71-947F7066BFF2}"/>
              </a:ext>
            </a:extLst>
          </p:cNvPr>
          <p:cNvGraphicFramePr>
            <a:graphicFrameLocks noGrp="1"/>
          </p:cNvGraphicFramePr>
          <p:nvPr>
            <p:extLst>
              <p:ext uri="{D42A27DB-BD31-4B8C-83A1-F6EECF244321}">
                <p14:modId xmlns:p14="http://schemas.microsoft.com/office/powerpoint/2010/main" val="2395353776"/>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5 Зелена </a:t>
                      </a:r>
                      <a:r>
                        <a:rPr lang="en-US" sz="2000" dirty="0">
                          <a:solidFill>
                            <a:srgbClr val="009900"/>
                          </a:solidFill>
                        </a:rPr>
                        <a:t>SWOT </a:t>
                      </a:r>
                      <a:r>
                        <a:rPr lang="ru-RU" sz="2000" dirty="0">
                          <a:solidFill>
                            <a:srgbClr val="009900"/>
                          </a:solidFill>
                        </a:rPr>
                        <a:t>Анализа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6" name="TextBox 5">
            <a:extLst>
              <a:ext uri="{FF2B5EF4-FFF2-40B4-BE49-F238E27FC236}">
                <a16:creationId xmlns:a16="http://schemas.microsoft.com/office/drawing/2014/main" id="{58B7CDB9-26DF-ED5C-B6D6-489F101333E0}"/>
              </a:ext>
            </a:extLst>
          </p:cNvPr>
          <p:cNvSpPr txBox="1"/>
          <p:nvPr/>
        </p:nvSpPr>
        <p:spPr>
          <a:xfrm>
            <a:off x="334160" y="797797"/>
            <a:ext cx="11623377" cy="5632311"/>
          </a:xfrm>
          <a:prstGeom prst="rect">
            <a:avLst/>
          </a:prstGeom>
          <a:noFill/>
        </p:spPr>
        <p:txBody>
          <a:bodyPr wrap="square">
            <a:spAutoFit/>
          </a:bodyPr>
          <a:lstStyle/>
          <a:p>
            <a:pPr marL="342900" indent="-342900" algn="just">
              <a:buFont typeface="Wingdings" panose="05000000000000000000" pitchFamily="2" charset="2"/>
              <a:buChar char="q"/>
            </a:pPr>
            <a:r>
              <a:rPr lang="ru-RU" sz="2400" b="1" dirty="0"/>
              <a:t>SWOT анализа </a:t>
            </a:r>
            <a:r>
              <a:rPr lang="ru-RU" sz="2400" dirty="0"/>
              <a:t>подразумева идентификацију и разматрање снаге (енг. Strengts), слабости (енг. Weaknesses), шанси (енг. Opportunities) и претњи (енг. Threats) пословног процеса или привредног субјекта. </a:t>
            </a:r>
          </a:p>
          <a:p>
            <a:pPr marL="342900" indent="-342900" algn="just">
              <a:buFont typeface="Wingdings" panose="05000000000000000000" pitchFamily="2" charset="2"/>
              <a:buChar char="q"/>
            </a:pPr>
            <a:endParaRPr lang="ru-RU" sz="2400" dirty="0"/>
          </a:p>
          <a:p>
            <a:pPr marL="342900" indent="-342900" algn="just">
              <a:buFont typeface="Wingdings" panose="05000000000000000000" pitchFamily="2" charset="2"/>
              <a:buChar char="q"/>
            </a:pPr>
            <a:r>
              <a:rPr lang="ru-RU" sz="2400" dirty="0"/>
              <a:t>Циљ </a:t>
            </a:r>
            <a:r>
              <a:rPr lang="en-US" sz="2400" dirty="0"/>
              <a:t>SWOT </a:t>
            </a:r>
            <a:r>
              <a:rPr lang="ru-RU" sz="2400" dirty="0"/>
              <a:t>анализа је да се уочене снаге развијају тако да се искористе шансе, да се слабе стране што пре превазиђу или минимизирају, и да се претње из окружења предвиде, избегну или да се умањи њихов негативан утицај. </a:t>
            </a:r>
          </a:p>
          <a:p>
            <a:pPr marL="342900" indent="-342900" algn="just">
              <a:buFont typeface="Wingdings" panose="05000000000000000000" pitchFamily="2" charset="2"/>
              <a:buChar char="q"/>
            </a:pPr>
            <a:endParaRPr lang="ru-RU" sz="2400" dirty="0"/>
          </a:p>
          <a:p>
            <a:pPr marL="342900" indent="-342900" algn="just">
              <a:buFont typeface="Wingdings" panose="05000000000000000000" pitchFamily="2" charset="2"/>
              <a:buChar char="q"/>
            </a:pPr>
            <a:r>
              <a:rPr lang="ru-RU" sz="2400" dirty="0"/>
              <a:t>SWOT анализа је усмерена на анализу података који су неопходни за планирање и предуслов је дефинисање приоритета и акција. </a:t>
            </a:r>
          </a:p>
          <a:p>
            <a:pPr marL="342900" indent="-342900" algn="just">
              <a:buFont typeface="Wingdings" panose="05000000000000000000" pitchFamily="2" charset="2"/>
              <a:buChar char="q"/>
            </a:pPr>
            <a:endParaRPr lang="ru-RU" sz="2400" dirty="0">
              <a:solidFill>
                <a:srgbClr val="009900"/>
              </a:solidFill>
            </a:endParaRPr>
          </a:p>
          <a:p>
            <a:pPr marL="342900" indent="-342900" algn="just">
              <a:buFont typeface="Wingdings" panose="05000000000000000000" pitchFamily="2" charset="2"/>
              <a:buChar char="q"/>
            </a:pPr>
            <a:r>
              <a:rPr lang="ru-RU" sz="2400" dirty="0">
                <a:solidFill>
                  <a:srgbClr val="008000"/>
                </a:solidFill>
              </a:rPr>
              <a:t>Зелена </a:t>
            </a:r>
            <a:r>
              <a:rPr lang="ru-RU" sz="2400" b="1" dirty="0">
                <a:solidFill>
                  <a:srgbClr val="008000"/>
                </a:solidFill>
              </a:rPr>
              <a:t>SWOT Анализа </a:t>
            </a:r>
            <a:r>
              <a:rPr lang="ru-RU" sz="2400" dirty="0">
                <a:solidFill>
                  <a:srgbClr val="008000"/>
                </a:solidFill>
              </a:rPr>
              <a:t>односи се на снаге, слабости, прилике и претње зелене димензије пословања привредног субјекта. У пракси сагледава се ефикасност ресурса и утицај на животну средину процесне линије и/или погона и/или канцеларије или целу организацију.</a:t>
            </a:r>
          </a:p>
        </p:txBody>
      </p:sp>
    </p:spTree>
    <p:extLst>
      <p:ext uri="{BB962C8B-B14F-4D97-AF65-F5344CB8AC3E}">
        <p14:creationId xmlns:p14="http://schemas.microsoft.com/office/powerpoint/2010/main" val="3440365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CBD264A-FCBA-B805-E211-B31A384F1C9D}"/>
              </a:ext>
            </a:extLst>
          </p:cNvPr>
          <p:cNvGraphicFramePr>
            <a:graphicFrameLocks noGrp="1"/>
          </p:cNvGraphicFramePr>
          <p:nvPr>
            <p:extLst>
              <p:ext uri="{D42A27DB-BD31-4B8C-83A1-F6EECF244321}">
                <p14:modId xmlns:p14="http://schemas.microsoft.com/office/powerpoint/2010/main" val="400640305"/>
              </p:ext>
            </p:extLst>
          </p:nvPr>
        </p:nvGraphicFramePr>
        <p:xfrm>
          <a:off x="334162" y="862481"/>
          <a:ext cx="11623376" cy="5771624"/>
        </p:xfrm>
        <a:graphic>
          <a:graphicData uri="http://schemas.openxmlformats.org/drawingml/2006/table">
            <a:tbl>
              <a:tblPr firstRow="1" firstCol="1" bandRow="1"/>
              <a:tblGrid>
                <a:gridCol w="876643">
                  <a:extLst>
                    <a:ext uri="{9D8B030D-6E8A-4147-A177-3AD203B41FA5}">
                      <a16:colId xmlns:a16="http://schemas.microsoft.com/office/drawing/2014/main" val="3848661613"/>
                    </a:ext>
                  </a:extLst>
                </a:gridCol>
                <a:gridCol w="1691421">
                  <a:extLst>
                    <a:ext uri="{9D8B030D-6E8A-4147-A177-3AD203B41FA5}">
                      <a16:colId xmlns:a16="http://schemas.microsoft.com/office/drawing/2014/main" val="435936154"/>
                    </a:ext>
                  </a:extLst>
                </a:gridCol>
                <a:gridCol w="2841555">
                  <a:extLst>
                    <a:ext uri="{9D8B030D-6E8A-4147-A177-3AD203B41FA5}">
                      <a16:colId xmlns:a16="http://schemas.microsoft.com/office/drawing/2014/main" val="655137705"/>
                    </a:ext>
                  </a:extLst>
                </a:gridCol>
                <a:gridCol w="603105">
                  <a:extLst>
                    <a:ext uri="{9D8B030D-6E8A-4147-A177-3AD203B41FA5}">
                      <a16:colId xmlns:a16="http://schemas.microsoft.com/office/drawing/2014/main" val="3571603602"/>
                    </a:ext>
                  </a:extLst>
                </a:gridCol>
                <a:gridCol w="1080973">
                  <a:extLst>
                    <a:ext uri="{9D8B030D-6E8A-4147-A177-3AD203B41FA5}">
                      <a16:colId xmlns:a16="http://schemas.microsoft.com/office/drawing/2014/main" val="1183076981"/>
                    </a:ext>
                  </a:extLst>
                </a:gridCol>
                <a:gridCol w="1464350">
                  <a:extLst>
                    <a:ext uri="{9D8B030D-6E8A-4147-A177-3AD203B41FA5}">
                      <a16:colId xmlns:a16="http://schemas.microsoft.com/office/drawing/2014/main" val="1854548228"/>
                    </a:ext>
                  </a:extLst>
                </a:gridCol>
                <a:gridCol w="3065329">
                  <a:extLst>
                    <a:ext uri="{9D8B030D-6E8A-4147-A177-3AD203B41FA5}">
                      <a16:colId xmlns:a16="http://schemas.microsoft.com/office/drawing/2014/main" val="3038137898"/>
                    </a:ext>
                  </a:extLst>
                </a:gridCol>
              </a:tblGrid>
              <a:tr h="98114">
                <a:tc>
                  <a:txBody>
                    <a:bodyPr/>
                    <a:lstStyle/>
                    <a:p>
                      <a:pPr algn="just">
                        <a:buNone/>
                      </a:pPr>
                      <a:r>
                        <a:rPr lang="sr-Cyrl-RS" sz="3600" b="1" kern="100" cap="all" dirty="0">
                          <a:effectLst/>
                          <a:latin typeface="Calibri" panose="020F0502020204030204" pitchFamily="34" charset="0"/>
                          <a:ea typeface="Times New Roman" panose="02020603050405020304" pitchFamily="18" charset="0"/>
                          <a:cs typeface="Calibri" panose="020F0502020204030204" pitchFamily="34" charset="0"/>
                        </a:rPr>
                        <a:t>S</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buNone/>
                      </a:pPr>
                      <a:r>
                        <a:rPr lang="sr-Cyrl-RS" sz="1800" b="1" kern="100" cap="all">
                          <a:effectLst/>
                          <a:latin typeface="Calibri" panose="020F0502020204030204" pitchFamily="34" charset="0"/>
                          <a:ea typeface="Times New Roman" panose="02020603050405020304" pitchFamily="18" charset="0"/>
                          <a:cs typeface="Calibri" panose="020F0502020204030204" pitchFamily="34" charset="0"/>
                        </a:rPr>
                        <a:t>Снаге</a:t>
                      </a: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buNone/>
                      </a:pP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buNone/>
                      </a:pPr>
                      <a:r>
                        <a:rPr lang="sr-Cyrl-RS" sz="3600" b="1" kern="100" cap="all" dirty="0">
                          <a:effectLst/>
                          <a:latin typeface="Calibri" panose="020F0502020204030204" pitchFamily="34" charset="0"/>
                          <a:ea typeface="Times New Roman" panose="02020603050405020304" pitchFamily="18" charset="0"/>
                          <a:cs typeface="Calibri" panose="020F0502020204030204" pitchFamily="34" charset="0"/>
                        </a:rPr>
                        <a:t>w</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buNone/>
                      </a:pPr>
                      <a:r>
                        <a:rPr lang="sr-Cyrl-RS" sz="1800" b="1" kern="100">
                          <a:effectLst/>
                          <a:latin typeface="Calibri" panose="020F0502020204030204" pitchFamily="34" charset="0"/>
                          <a:ea typeface="Times New Roman" panose="02020603050405020304" pitchFamily="18" charset="0"/>
                          <a:cs typeface="Calibri" panose="020F0502020204030204" pitchFamily="34" charset="0"/>
                        </a:rPr>
                        <a:t>СЛАБОСТИ</a:t>
                      </a: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buNone/>
                      </a:pP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43053176"/>
                  </a:ext>
                </a:extLst>
              </a:tr>
              <a:tr h="161887">
                <a:tc gridSpan="2">
                  <a:txBody>
                    <a:bodyPr/>
                    <a:lstStyle/>
                    <a:p>
                      <a:pPr algn="ctr">
                        <a:buNone/>
                      </a:pPr>
                      <a:r>
                        <a:rPr lang="sr-Cyrl-RS" sz="20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Конвенционалне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BE5F1"/>
                    </a:solidFill>
                  </a:tcPr>
                </a:tc>
                <a:tc hMerge="1">
                  <a:txBody>
                    <a:bodyPr/>
                    <a:lstStyle/>
                    <a:p>
                      <a:endParaRPr lang="sr-Cyrl-RS"/>
                    </a:p>
                  </a:txBody>
                  <a:tcPr/>
                </a:tc>
                <a:tc>
                  <a:txBody>
                    <a:bodyPr/>
                    <a:lstStyle/>
                    <a:p>
                      <a:pPr algn="ctr">
                        <a:buNone/>
                      </a:pPr>
                      <a:r>
                        <a:rPr lang="sr-Cyrl-RS" sz="20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Зелене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F1DD"/>
                    </a:solidFill>
                  </a:tcPr>
                </a:tc>
                <a:tc>
                  <a:txBody>
                    <a:bodyPr/>
                    <a:lstStyle/>
                    <a:p>
                      <a:pPr algn="ctr">
                        <a:buNone/>
                      </a:pPr>
                      <a:r>
                        <a:rPr lang="sr-Cyrl-RS" sz="2000" b="1" kern="10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a:buNone/>
                      </a:pPr>
                      <a:r>
                        <a:rPr lang="sr-Cyrl-RS" sz="20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Конвенционалне</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BE5F1"/>
                    </a:solidFill>
                  </a:tcPr>
                </a:tc>
                <a:tc hMerge="1">
                  <a:txBody>
                    <a:bodyPr/>
                    <a:lstStyle/>
                    <a:p>
                      <a:endParaRPr lang="sr-Cyrl-RS"/>
                    </a:p>
                  </a:txBody>
                  <a:tcPr/>
                </a:tc>
                <a:tc>
                  <a:txBody>
                    <a:bodyPr/>
                    <a:lstStyle/>
                    <a:p>
                      <a:pPr algn="ctr">
                        <a:buNone/>
                      </a:pPr>
                      <a:r>
                        <a:rPr lang="sr-Cyrl-RS" sz="20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Зелене</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F1DD"/>
                    </a:solidFill>
                  </a:tcPr>
                </a:tc>
                <a:extLst>
                  <a:ext uri="{0D108BD9-81ED-4DB2-BD59-A6C34878D82A}">
                    <a16:rowId xmlns:a16="http://schemas.microsoft.com/office/drawing/2014/main" val="2554838769"/>
                  </a:ext>
                </a:extLst>
              </a:tr>
              <a:tr h="2266424">
                <a:tc gridSpan="2">
                  <a:txBody>
                    <a:bodyPr/>
                    <a:lstStyle/>
                    <a:p>
                      <a:pPr marL="342900" lvl="0" indent="-342900" algn="just">
                        <a:buFont typeface="Symbol" panose="05050102010706020507" pitchFamily="18" charset="2"/>
                        <a:buChar char=""/>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Препознатљивост привредног субјекта на тржишту</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c hMerge="1">
                  <a:txBody>
                    <a:bodyPr/>
                    <a:lstStyle/>
                    <a:p>
                      <a:endParaRPr lang="sr-Cyrl-RS"/>
                    </a:p>
                  </a:txBody>
                  <a:tcPr/>
                </a:tc>
                <a:tc>
                  <a:txBody>
                    <a:bodyPr/>
                    <a:lstStyle/>
                    <a:p>
                      <a:pPr marL="342900" lvl="0" indent="-342900" algn="just">
                        <a:buFont typeface="Symbol" panose="05050102010706020507" pitchFamily="18" charset="2"/>
                        <a:buChar char=""/>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Континуирано побољшање ефикасности процеса производње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algn="ctr">
                        <a:buNone/>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marL="342900" lvl="0" indent="-342900" algn="just">
                        <a:buFont typeface="Symbol" panose="05050102010706020507" pitchFamily="18" charset="2"/>
                        <a:buChar char=""/>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Недостатак квалификоване радне снаге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c hMerge="1">
                  <a:txBody>
                    <a:bodyPr/>
                    <a:lstStyle/>
                    <a:p>
                      <a:endParaRPr lang="sr-Cyrl-RS"/>
                    </a:p>
                  </a:txBody>
                  <a:tcPr/>
                </a:tc>
                <a:tc>
                  <a:txBody>
                    <a:bodyPr/>
                    <a:lstStyle/>
                    <a:p>
                      <a:pPr marL="342900" lvl="0" indent="-342900" algn="just">
                        <a:buFont typeface="Symbol" panose="05050102010706020507" pitchFamily="18" charset="2"/>
                        <a:buChar char=""/>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Недостатак знања за озелењавање пословања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Ниска искоришћеност остатака из процеса производње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AF1DD"/>
                    </a:solidFill>
                  </a:tcPr>
                </a:tc>
                <a:extLst>
                  <a:ext uri="{0D108BD9-81ED-4DB2-BD59-A6C34878D82A}">
                    <a16:rowId xmlns:a16="http://schemas.microsoft.com/office/drawing/2014/main" val="139248046"/>
                  </a:ext>
                </a:extLst>
              </a:tr>
              <a:tr h="53962">
                <a:tc gridSpan="2">
                  <a:txBody>
                    <a:bodyPr/>
                    <a:lstStyle/>
                    <a:p>
                      <a:pPr algn="just">
                        <a:buNone/>
                      </a:pPr>
                      <a:r>
                        <a:rPr lang="sr-Cyrl-RS" sz="1800" kern="10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r-Cyrl-RS"/>
                    </a:p>
                  </a:txBody>
                  <a:tcPr/>
                </a:tc>
                <a:tc>
                  <a:txBody>
                    <a:bodyPr/>
                    <a:lstStyle/>
                    <a:p>
                      <a:pPr algn="just">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a:noFill/>
                    </a:lnL>
                    <a:lnR>
                      <a:noFill/>
                    </a:lnR>
                    <a:lnT>
                      <a:noFill/>
                    </a:lnT>
                    <a:lnB>
                      <a:noFill/>
                    </a:lnB>
                    <a:noFill/>
                  </a:tcPr>
                </a:tc>
                <a:tc gridSpan="2">
                  <a:txBody>
                    <a:bodyPr/>
                    <a:lstStyle/>
                    <a:p>
                      <a:pPr algn="just">
                        <a:buNone/>
                      </a:pPr>
                      <a:r>
                        <a:rPr lang="sr-Cyrl-RS" sz="1800" kern="10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r-Cyrl-RS"/>
                    </a:p>
                  </a:txBody>
                  <a:tcPr/>
                </a:tc>
                <a:tc>
                  <a:txBody>
                    <a:bodyPr/>
                    <a:lstStyle/>
                    <a:p>
                      <a:pPr algn="just">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95970360"/>
                  </a:ext>
                </a:extLst>
              </a:tr>
              <a:tr h="98114">
                <a:tc>
                  <a:txBody>
                    <a:bodyPr/>
                    <a:lstStyle/>
                    <a:p>
                      <a:pPr algn="just">
                        <a:buNone/>
                      </a:pPr>
                      <a:r>
                        <a:rPr lang="sr-Cyrl-RS" sz="3600" b="1" kern="100" cap="all" dirty="0">
                          <a:effectLst/>
                          <a:latin typeface="Calibri" panose="020F0502020204030204" pitchFamily="34" charset="0"/>
                          <a:ea typeface="Times New Roman" panose="02020603050405020304" pitchFamily="18" charset="0"/>
                          <a:cs typeface="Calibri" panose="020F0502020204030204" pitchFamily="34" charset="0"/>
                        </a:rPr>
                        <a:t>о</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buNone/>
                      </a:pPr>
                      <a:r>
                        <a:rPr lang="sr-Cyrl-RS" sz="1800" b="1" kern="100">
                          <a:effectLst/>
                          <a:latin typeface="Calibri" panose="020F0502020204030204" pitchFamily="34" charset="0"/>
                          <a:ea typeface="Times New Roman" panose="02020603050405020304" pitchFamily="18" charset="0"/>
                          <a:cs typeface="Calibri" panose="020F0502020204030204" pitchFamily="34" charset="0"/>
                        </a:rPr>
                        <a:t>МОГУЋНОСТИ</a:t>
                      </a: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buNone/>
                      </a:pP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buNone/>
                      </a:pPr>
                      <a:r>
                        <a:rPr lang="sr-Cyrl-RS" sz="3600" b="1" kern="100" cap="all" dirty="0">
                          <a:effectLst/>
                          <a:latin typeface="Calibri" panose="020F0502020204030204" pitchFamily="34" charset="0"/>
                          <a:ea typeface="Times New Roman" panose="02020603050405020304" pitchFamily="18" charset="0"/>
                          <a:cs typeface="Calibri" panose="020F0502020204030204" pitchFamily="34" charset="0"/>
                        </a:rPr>
                        <a:t>т</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buNone/>
                      </a:pPr>
                      <a:r>
                        <a:rPr lang="sr-Cyrl-RS" sz="1800" b="1" kern="100" cap="all" dirty="0">
                          <a:effectLst/>
                          <a:latin typeface="Calibri" panose="020F0502020204030204" pitchFamily="34" charset="0"/>
                          <a:ea typeface="Times New Roman" panose="02020603050405020304" pitchFamily="18" charset="0"/>
                          <a:cs typeface="Calibri" panose="020F0502020204030204" pitchFamily="34" charset="0"/>
                        </a:rPr>
                        <a:t>претње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buNone/>
                      </a:pP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11093305"/>
                  </a:ext>
                </a:extLst>
              </a:tr>
              <a:tr h="161887">
                <a:tc gridSpan="2">
                  <a:txBody>
                    <a:bodyPr/>
                    <a:lstStyle/>
                    <a:p>
                      <a:pPr algn="ctr">
                        <a:buNone/>
                      </a:pPr>
                      <a:r>
                        <a:rPr lang="sr-Cyrl-RS" sz="20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Конвенционалне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BE5F1"/>
                    </a:solidFill>
                  </a:tcPr>
                </a:tc>
                <a:tc hMerge="1">
                  <a:txBody>
                    <a:bodyPr/>
                    <a:lstStyle/>
                    <a:p>
                      <a:endParaRPr lang="sr-Cyrl-RS"/>
                    </a:p>
                  </a:txBody>
                  <a:tcPr/>
                </a:tc>
                <a:tc>
                  <a:txBody>
                    <a:bodyPr/>
                    <a:lstStyle/>
                    <a:p>
                      <a:pPr algn="ctr">
                        <a:buNone/>
                      </a:pPr>
                      <a:r>
                        <a:rPr lang="sr-Cyrl-RS" sz="20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Зелене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F1DD"/>
                    </a:solidFill>
                  </a:tcPr>
                </a:tc>
                <a:tc>
                  <a:txBody>
                    <a:bodyPr/>
                    <a:lstStyle/>
                    <a:p>
                      <a:pPr algn="ctr">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a:buNone/>
                      </a:pPr>
                      <a:r>
                        <a:rPr lang="sr-Cyrl-RS" sz="20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Конвенционалне</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BE5F1"/>
                    </a:solidFill>
                  </a:tcPr>
                </a:tc>
                <a:tc hMerge="1">
                  <a:txBody>
                    <a:bodyPr/>
                    <a:lstStyle/>
                    <a:p>
                      <a:endParaRPr lang="sr-Cyrl-RS"/>
                    </a:p>
                  </a:txBody>
                  <a:tcPr/>
                </a:tc>
                <a:tc>
                  <a:txBody>
                    <a:bodyPr/>
                    <a:lstStyle/>
                    <a:p>
                      <a:pPr algn="ctr">
                        <a:buNone/>
                      </a:pPr>
                      <a:r>
                        <a:rPr lang="sr-Cyrl-RS" sz="20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Зелене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F1DD"/>
                    </a:solidFill>
                  </a:tcPr>
                </a:tc>
                <a:extLst>
                  <a:ext uri="{0D108BD9-81ED-4DB2-BD59-A6C34878D82A}">
                    <a16:rowId xmlns:a16="http://schemas.microsoft.com/office/drawing/2014/main" val="3659259791"/>
                  </a:ext>
                </a:extLst>
              </a:tr>
              <a:tr h="1510949">
                <a:tc gridSpan="2">
                  <a:txBody>
                    <a:bodyPr/>
                    <a:lstStyle/>
                    <a:p>
                      <a:pPr marL="342900" lvl="0" indent="-342900" algn="just">
                        <a:buFont typeface="Symbol" panose="05050102010706020507" pitchFamily="18" charset="2"/>
                        <a:buChar char=""/>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Повећање профитабилности</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c hMerge="1">
                  <a:txBody>
                    <a:bodyPr/>
                    <a:lstStyle/>
                    <a:p>
                      <a:endParaRPr lang="sr-Cyrl-RS"/>
                    </a:p>
                  </a:txBody>
                  <a:tcPr/>
                </a:tc>
                <a:tc>
                  <a:txBody>
                    <a:bodyPr/>
                    <a:lstStyle/>
                    <a:p>
                      <a:pPr marL="342900" lvl="0" indent="-342900" algn="just">
                        <a:buFont typeface="Symbol" panose="05050102010706020507" pitchFamily="18" charset="2"/>
                        <a:buChar char=""/>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Смањење потрошње сировина и енергената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marL="228600" algn="ctr">
                        <a:buNone/>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marL="342900" lvl="0" indent="-342900" algn="just">
                        <a:buFont typeface="Symbol" panose="05050102010706020507" pitchFamily="18" charset="2"/>
                        <a:buChar char=""/>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Повећање трошкова пословања због раста цена енергента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c hMerge="1">
                  <a:txBody>
                    <a:bodyPr/>
                    <a:lstStyle/>
                    <a:p>
                      <a:endParaRPr lang="sr-Cyrl-RS"/>
                    </a:p>
                  </a:txBody>
                  <a:tcPr/>
                </a:tc>
                <a:tc>
                  <a:txBody>
                    <a:bodyPr/>
                    <a:lstStyle/>
                    <a:p>
                      <a:pPr marL="342900" lvl="0" indent="-342900" algn="just">
                        <a:buFont typeface="Symbol" panose="05050102010706020507" pitchFamily="18" charset="2"/>
                        <a:buChar char=""/>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Изостанак субвенција за озелењавање пословања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AF1DD"/>
                    </a:solidFill>
                  </a:tcPr>
                </a:tc>
                <a:extLst>
                  <a:ext uri="{0D108BD9-81ED-4DB2-BD59-A6C34878D82A}">
                    <a16:rowId xmlns:a16="http://schemas.microsoft.com/office/drawing/2014/main" val="1028289335"/>
                  </a:ext>
                </a:extLst>
              </a:tr>
            </a:tbl>
          </a:graphicData>
        </a:graphic>
      </p:graphicFrame>
      <p:graphicFrame>
        <p:nvGraphicFramePr>
          <p:cNvPr id="5" name="Table 4">
            <a:extLst>
              <a:ext uri="{FF2B5EF4-FFF2-40B4-BE49-F238E27FC236}">
                <a16:creationId xmlns:a16="http://schemas.microsoft.com/office/drawing/2014/main" id="{91C70AA1-338A-80AA-3DE8-4738CD26389E}"/>
              </a:ext>
            </a:extLst>
          </p:cNvPr>
          <p:cNvGraphicFramePr>
            <a:graphicFrameLocks noGrp="1"/>
          </p:cNvGraphicFramePr>
          <p:nvPr>
            <p:extLst>
              <p:ext uri="{D42A27DB-BD31-4B8C-83A1-F6EECF244321}">
                <p14:modId xmlns:p14="http://schemas.microsoft.com/office/powerpoint/2010/main" val="3493499155"/>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5 Зелена </a:t>
                      </a:r>
                      <a:r>
                        <a:rPr lang="en-US" sz="2000" dirty="0">
                          <a:solidFill>
                            <a:srgbClr val="009900"/>
                          </a:solidFill>
                        </a:rPr>
                        <a:t>SWOT </a:t>
                      </a:r>
                      <a:r>
                        <a:rPr lang="ru-RU" sz="2000" dirty="0">
                          <a:solidFill>
                            <a:srgbClr val="009900"/>
                          </a:solidFill>
                        </a:rPr>
                        <a:t>Анализа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Tree>
    <p:extLst>
      <p:ext uri="{BB962C8B-B14F-4D97-AF65-F5344CB8AC3E}">
        <p14:creationId xmlns:p14="http://schemas.microsoft.com/office/powerpoint/2010/main" val="2858131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77422BC-57F7-FB89-1CED-6DCE855D29EF}"/>
              </a:ext>
            </a:extLst>
          </p:cNvPr>
          <p:cNvSpPr txBox="1"/>
          <p:nvPr/>
        </p:nvSpPr>
        <p:spPr>
          <a:xfrm>
            <a:off x="7927656" y="6229858"/>
            <a:ext cx="4582396" cy="400110"/>
          </a:xfrm>
          <a:prstGeom prst="rect">
            <a:avLst/>
          </a:prstGeom>
          <a:noFill/>
        </p:spPr>
        <p:txBody>
          <a:bodyPr wrap="square">
            <a:spAutoFit/>
          </a:bodyPr>
          <a:lstStyle/>
          <a:p>
            <a:r>
              <a:rPr lang="sr-Cyrl-RS" sz="2000" dirty="0"/>
              <a:t>Презентације урађеног и дискусија</a:t>
            </a:r>
          </a:p>
        </p:txBody>
      </p:sp>
      <p:graphicFrame>
        <p:nvGraphicFramePr>
          <p:cNvPr id="8" name="Table 7">
            <a:extLst>
              <a:ext uri="{FF2B5EF4-FFF2-40B4-BE49-F238E27FC236}">
                <a16:creationId xmlns:a16="http://schemas.microsoft.com/office/drawing/2014/main" id="{539B09E6-A14B-5762-5E0F-2E19A5721119}"/>
              </a:ext>
            </a:extLst>
          </p:cNvPr>
          <p:cNvGraphicFramePr>
            <a:graphicFrameLocks noGrp="1"/>
          </p:cNvGraphicFramePr>
          <p:nvPr>
            <p:extLst>
              <p:ext uri="{D42A27DB-BD31-4B8C-83A1-F6EECF244321}">
                <p14:modId xmlns:p14="http://schemas.microsoft.com/office/powerpoint/2010/main" val="3308318876"/>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5 Зелена </a:t>
                      </a:r>
                      <a:r>
                        <a:rPr lang="en-US" sz="2000" dirty="0">
                          <a:solidFill>
                            <a:srgbClr val="009900"/>
                          </a:solidFill>
                        </a:rPr>
                        <a:t>SWOT </a:t>
                      </a:r>
                      <a:r>
                        <a:rPr lang="ru-RU" sz="2000" dirty="0">
                          <a:solidFill>
                            <a:srgbClr val="009900"/>
                          </a:solidFill>
                        </a:rPr>
                        <a:t>Анализа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graphicFrame>
        <p:nvGraphicFramePr>
          <p:cNvPr id="9" name="Table 8">
            <a:extLst>
              <a:ext uri="{FF2B5EF4-FFF2-40B4-BE49-F238E27FC236}">
                <a16:creationId xmlns:a16="http://schemas.microsoft.com/office/drawing/2014/main" id="{35F3B2C6-1C16-A342-7AA0-E75BB322A0D6}"/>
              </a:ext>
            </a:extLst>
          </p:cNvPr>
          <p:cNvGraphicFramePr>
            <a:graphicFrameLocks noGrp="1"/>
          </p:cNvGraphicFramePr>
          <p:nvPr>
            <p:extLst>
              <p:ext uri="{D42A27DB-BD31-4B8C-83A1-F6EECF244321}">
                <p14:modId xmlns:p14="http://schemas.microsoft.com/office/powerpoint/2010/main" val="588768119"/>
              </p:ext>
            </p:extLst>
          </p:nvPr>
        </p:nvGraphicFramePr>
        <p:xfrm>
          <a:off x="334160" y="1825625"/>
          <a:ext cx="11623376" cy="4230619"/>
        </p:xfrm>
        <a:graphic>
          <a:graphicData uri="http://schemas.openxmlformats.org/drawingml/2006/table">
            <a:tbl>
              <a:tblPr firstRow="1" firstCol="1" bandRow="1"/>
              <a:tblGrid>
                <a:gridCol w="876643">
                  <a:extLst>
                    <a:ext uri="{9D8B030D-6E8A-4147-A177-3AD203B41FA5}">
                      <a16:colId xmlns:a16="http://schemas.microsoft.com/office/drawing/2014/main" val="1538436686"/>
                    </a:ext>
                  </a:extLst>
                </a:gridCol>
                <a:gridCol w="1691421">
                  <a:extLst>
                    <a:ext uri="{9D8B030D-6E8A-4147-A177-3AD203B41FA5}">
                      <a16:colId xmlns:a16="http://schemas.microsoft.com/office/drawing/2014/main" val="248626341"/>
                    </a:ext>
                  </a:extLst>
                </a:gridCol>
                <a:gridCol w="2841555">
                  <a:extLst>
                    <a:ext uri="{9D8B030D-6E8A-4147-A177-3AD203B41FA5}">
                      <a16:colId xmlns:a16="http://schemas.microsoft.com/office/drawing/2014/main" val="2994505867"/>
                    </a:ext>
                  </a:extLst>
                </a:gridCol>
                <a:gridCol w="603105">
                  <a:extLst>
                    <a:ext uri="{9D8B030D-6E8A-4147-A177-3AD203B41FA5}">
                      <a16:colId xmlns:a16="http://schemas.microsoft.com/office/drawing/2014/main" val="4181679365"/>
                    </a:ext>
                  </a:extLst>
                </a:gridCol>
                <a:gridCol w="1080973">
                  <a:extLst>
                    <a:ext uri="{9D8B030D-6E8A-4147-A177-3AD203B41FA5}">
                      <a16:colId xmlns:a16="http://schemas.microsoft.com/office/drawing/2014/main" val="3909132577"/>
                    </a:ext>
                  </a:extLst>
                </a:gridCol>
                <a:gridCol w="1464350">
                  <a:extLst>
                    <a:ext uri="{9D8B030D-6E8A-4147-A177-3AD203B41FA5}">
                      <a16:colId xmlns:a16="http://schemas.microsoft.com/office/drawing/2014/main" val="1991954817"/>
                    </a:ext>
                  </a:extLst>
                </a:gridCol>
                <a:gridCol w="3065329">
                  <a:extLst>
                    <a:ext uri="{9D8B030D-6E8A-4147-A177-3AD203B41FA5}">
                      <a16:colId xmlns:a16="http://schemas.microsoft.com/office/drawing/2014/main" val="1047019016"/>
                    </a:ext>
                  </a:extLst>
                </a:gridCol>
              </a:tblGrid>
              <a:tr h="98114">
                <a:tc>
                  <a:txBody>
                    <a:bodyPr/>
                    <a:lstStyle/>
                    <a:p>
                      <a:pPr algn="just">
                        <a:buNone/>
                      </a:pPr>
                      <a:r>
                        <a:rPr lang="sr-Cyrl-RS" sz="3600" b="1" kern="100" cap="all" dirty="0">
                          <a:effectLst/>
                          <a:latin typeface="Calibri" panose="020F0502020204030204" pitchFamily="34" charset="0"/>
                          <a:ea typeface="Times New Roman" panose="02020603050405020304" pitchFamily="18" charset="0"/>
                          <a:cs typeface="Calibri" panose="020F0502020204030204" pitchFamily="34" charset="0"/>
                        </a:rPr>
                        <a:t>S</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8000"/>
                      </a:solidFill>
                      <a:prstDash val="solid"/>
                      <a:round/>
                      <a:headEnd type="none" w="med" len="med"/>
                      <a:tailEnd type="none" w="med" len="med"/>
                    </a:lnB>
                    <a:noFill/>
                  </a:tcPr>
                </a:tc>
                <a:tc gridSpan="2">
                  <a:txBody>
                    <a:bodyPr/>
                    <a:lstStyle/>
                    <a:p>
                      <a:pPr algn="ctr">
                        <a:buNone/>
                      </a:pPr>
                      <a:r>
                        <a:rPr lang="sr-Cyrl-RS" sz="1800" b="1" kern="100" cap="all" dirty="0">
                          <a:effectLst/>
                          <a:latin typeface="Calibri" panose="020F0502020204030204" pitchFamily="34" charset="0"/>
                          <a:ea typeface="Times New Roman" panose="02020603050405020304" pitchFamily="18" charset="0"/>
                          <a:cs typeface="Calibri" panose="020F0502020204030204" pitchFamily="34" charset="0"/>
                        </a:rPr>
                        <a:t>Снаге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buNone/>
                      </a:pP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just">
                        <a:buNone/>
                      </a:pPr>
                      <a:r>
                        <a:rPr lang="sr-Cyrl-RS" sz="3600" b="1" kern="100" cap="all" dirty="0">
                          <a:effectLst/>
                          <a:latin typeface="Calibri" panose="020F0502020204030204" pitchFamily="34" charset="0"/>
                          <a:ea typeface="Times New Roman" panose="02020603050405020304" pitchFamily="18" charset="0"/>
                          <a:cs typeface="Calibri" panose="020F0502020204030204" pitchFamily="34" charset="0"/>
                        </a:rPr>
                        <a:t>w</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buNone/>
                      </a:pPr>
                      <a:r>
                        <a:rPr lang="sr-Cyrl-RS" sz="1800" b="1" kern="100">
                          <a:effectLst/>
                          <a:latin typeface="Calibri" panose="020F0502020204030204" pitchFamily="34" charset="0"/>
                          <a:ea typeface="Times New Roman" panose="02020603050405020304" pitchFamily="18" charset="0"/>
                          <a:cs typeface="Calibri" panose="020F0502020204030204" pitchFamily="34" charset="0"/>
                        </a:rPr>
                        <a:t>СЛАБОСТИ</a:t>
                      </a: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buNone/>
                      </a:pP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0282263"/>
                  </a:ext>
                </a:extLst>
              </a:tr>
              <a:tr h="161887">
                <a:tc rowSpan="2" gridSpan="3">
                  <a:txBody>
                    <a:bodyPr/>
                    <a:lstStyle/>
                    <a:p>
                      <a:pPr algn="ctr">
                        <a:buNone/>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rowSpan="2" hMerge="1">
                  <a:txBody>
                    <a:bodyPr/>
                    <a:lstStyle/>
                    <a:p>
                      <a:endParaRPr lang="sr-Cyrl-RS"/>
                    </a:p>
                  </a:txBody>
                  <a:tcPr/>
                </a:tc>
                <a:tc rowSpan="2" hMerge="1">
                  <a:txBody>
                    <a:bodyPr/>
                    <a:lstStyle/>
                    <a:p>
                      <a:pPr algn="ctr">
                        <a:buNone/>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F1DD"/>
                    </a:solidFill>
                  </a:tcPr>
                </a:tc>
                <a:tc>
                  <a:txBody>
                    <a:bodyPr/>
                    <a:lstStyle/>
                    <a:p>
                      <a:pPr algn="ctr">
                        <a:buNone/>
                      </a:pPr>
                      <a:r>
                        <a:rPr lang="sr-Cyrl-RS" sz="2000" b="1" kern="10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rowSpan="2" gridSpan="3">
                  <a:txBody>
                    <a:bodyPr/>
                    <a:lstStyle/>
                    <a:p>
                      <a:pPr algn="ctr">
                        <a:buNone/>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rowSpan="2" hMerge="1">
                  <a:txBody>
                    <a:bodyPr/>
                    <a:lstStyle/>
                    <a:p>
                      <a:endParaRPr lang="sr-Cyrl-RS"/>
                    </a:p>
                  </a:txBody>
                  <a:tcPr/>
                </a:tc>
                <a:tc rowSpan="2" hMerge="1">
                  <a:txBody>
                    <a:bodyPr/>
                    <a:lstStyle/>
                    <a:p>
                      <a:pPr algn="ctr">
                        <a:buNone/>
                      </a:pP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F1DD"/>
                    </a:solidFill>
                  </a:tcPr>
                </a:tc>
                <a:extLst>
                  <a:ext uri="{0D108BD9-81ED-4DB2-BD59-A6C34878D82A}">
                    <a16:rowId xmlns:a16="http://schemas.microsoft.com/office/drawing/2014/main" val="1313774052"/>
                  </a:ext>
                </a:extLst>
              </a:tr>
              <a:tr h="1203823">
                <a:tc gridSpan="3" vMerge="1">
                  <a:txBody>
                    <a:bodyPr/>
                    <a:lstStyle/>
                    <a:p>
                      <a:pPr marL="342900" lvl="0" indent="-342900" algn="just">
                        <a:buFont typeface="Symbol" panose="05050102010706020507" pitchFamily="18" charset="2"/>
                        <a:buChar char=""/>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c hMerge="1" vMerge="1">
                  <a:txBody>
                    <a:bodyPr/>
                    <a:lstStyle/>
                    <a:p>
                      <a:endParaRPr lang="sr-Cyrl-RS"/>
                    </a:p>
                  </a:txBody>
                  <a:tcPr/>
                </a:tc>
                <a:tc hMerge="1" vMerge="1">
                  <a:txBody>
                    <a:bodyPr/>
                    <a:lstStyle/>
                    <a:p>
                      <a:pPr marL="342900" lvl="0" indent="-342900" algn="just">
                        <a:buFont typeface="Symbol" panose="05050102010706020507" pitchFamily="18" charset="2"/>
                        <a:buChar char=""/>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algn="ctr">
                        <a:buNone/>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gridSpan="3" vMerge="1">
                  <a:txBody>
                    <a:bodyPr/>
                    <a:lstStyle/>
                    <a:p>
                      <a:pPr marL="342900" lvl="0" indent="-342900" algn="just">
                        <a:buFont typeface="Symbol" panose="05050102010706020507" pitchFamily="18" charset="2"/>
                        <a:buChar char=""/>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c hMerge="1" vMerge="1">
                  <a:txBody>
                    <a:bodyPr/>
                    <a:lstStyle/>
                    <a:p>
                      <a:endParaRPr lang="sr-Cyrl-RS"/>
                    </a:p>
                  </a:txBody>
                  <a:tcPr/>
                </a:tc>
                <a:tc hMerge="1" vMerge="1">
                  <a:txBody>
                    <a:bodyPr/>
                    <a:lstStyle/>
                    <a:p>
                      <a:pPr marL="342900" lvl="0" indent="-342900" algn="just">
                        <a:buFont typeface="Symbol" panose="05050102010706020507" pitchFamily="18" charset="2"/>
                        <a:buChar char=""/>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AF1DD"/>
                    </a:solidFill>
                  </a:tcPr>
                </a:tc>
                <a:extLst>
                  <a:ext uri="{0D108BD9-81ED-4DB2-BD59-A6C34878D82A}">
                    <a16:rowId xmlns:a16="http://schemas.microsoft.com/office/drawing/2014/main" val="3401238396"/>
                  </a:ext>
                </a:extLst>
              </a:tr>
              <a:tr h="53962">
                <a:tc gridSpan="2">
                  <a:txBody>
                    <a:bodyPr/>
                    <a:lstStyle/>
                    <a:p>
                      <a:pPr algn="just">
                        <a:buNone/>
                      </a:pPr>
                      <a:r>
                        <a:rPr lang="sr-Cyrl-RS" sz="1800" kern="10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a:noFill/>
                    </a:lnL>
                    <a:lnR>
                      <a:noFill/>
                    </a:lnR>
                    <a:lnT w="12700" cap="flat" cmpd="sng" algn="ctr">
                      <a:solidFill>
                        <a:srgbClr val="008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sr-Cyrl-RS"/>
                    </a:p>
                  </a:txBody>
                  <a:tcPr/>
                </a:tc>
                <a:tc>
                  <a:txBody>
                    <a:bodyPr/>
                    <a:lstStyle/>
                    <a:p>
                      <a:pPr algn="just">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a:noFill/>
                    </a:lnL>
                    <a:lnR>
                      <a:noFill/>
                    </a:lnR>
                    <a:lnT w="12700" cap="flat" cmpd="sng" algn="ctr">
                      <a:solidFill>
                        <a:srgbClr val="008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a:noFill/>
                    </a:lnL>
                    <a:lnR>
                      <a:noFill/>
                    </a:lnR>
                    <a:lnT>
                      <a:noFill/>
                    </a:lnT>
                    <a:lnB>
                      <a:noFill/>
                    </a:lnB>
                    <a:lnTlToBr w="12700" cmpd="sng">
                      <a:noFill/>
                      <a:prstDash val="solid"/>
                    </a:lnTlToBr>
                    <a:lnBlToTr w="12700" cmpd="sng">
                      <a:noFill/>
                      <a:prstDash val="solid"/>
                    </a:lnBlToTr>
                    <a:noFill/>
                  </a:tcPr>
                </a:tc>
                <a:tc gridSpan="2">
                  <a:txBody>
                    <a:bodyPr/>
                    <a:lstStyle/>
                    <a:p>
                      <a:pPr algn="just">
                        <a:buNone/>
                      </a:pPr>
                      <a:r>
                        <a:rPr lang="sr-Cyrl-RS" sz="1800" kern="10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a:noFill/>
                    </a:lnL>
                    <a:lnR>
                      <a:noFill/>
                    </a:lnR>
                    <a:lnT w="12700" cap="flat" cmpd="sng" algn="ctr">
                      <a:solidFill>
                        <a:srgbClr val="008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sr-Cyrl-RS"/>
                    </a:p>
                  </a:txBody>
                  <a:tcPr/>
                </a:tc>
                <a:tc>
                  <a:txBody>
                    <a:bodyPr/>
                    <a:lstStyle/>
                    <a:p>
                      <a:pPr algn="just">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a:noFill/>
                    </a:lnL>
                    <a:lnR>
                      <a:noFill/>
                    </a:lnR>
                    <a:lnT w="12700" cap="flat" cmpd="sng" algn="ctr">
                      <a:solidFill>
                        <a:srgbClr val="008000"/>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545165192"/>
                  </a:ext>
                </a:extLst>
              </a:tr>
              <a:tr h="98114">
                <a:tc>
                  <a:txBody>
                    <a:bodyPr/>
                    <a:lstStyle/>
                    <a:p>
                      <a:pPr algn="just">
                        <a:buNone/>
                      </a:pPr>
                      <a:r>
                        <a:rPr lang="sr-Cyrl-RS" sz="3600" b="1" kern="100" cap="all" dirty="0">
                          <a:effectLst/>
                          <a:latin typeface="Calibri" panose="020F0502020204030204" pitchFamily="34" charset="0"/>
                          <a:ea typeface="Times New Roman" panose="02020603050405020304" pitchFamily="18" charset="0"/>
                          <a:cs typeface="Calibri" panose="020F0502020204030204" pitchFamily="34" charset="0"/>
                        </a:rPr>
                        <a:t>о</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8000"/>
                      </a:solidFill>
                      <a:prstDash val="solid"/>
                      <a:round/>
                      <a:headEnd type="none" w="med" len="med"/>
                      <a:tailEnd type="none" w="med" len="med"/>
                    </a:lnB>
                    <a:noFill/>
                  </a:tcPr>
                </a:tc>
                <a:tc gridSpan="2">
                  <a:txBody>
                    <a:bodyPr/>
                    <a:lstStyle/>
                    <a:p>
                      <a:pPr algn="ctr">
                        <a:buNone/>
                      </a:pPr>
                      <a:r>
                        <a:rPr lang="sr-Cyrl-RS" sz="1800" b="1" kern="100">
                          <a:effectLst/>
                          <a:latin typeface="Calibri" panose="020F0502020204030204" pitchFamily="34" charset="0"/>
                          <a:ea typeface="Times New Roman" panose="02020603050405020304" pitchFamily="18" charset="0"/>
                          <a:cs typeface="Calibri" panose="020F0502020204030204" pitchFamily="34" charset="0"/>
                        </a:rPr>
                        <a:t>МОГУЋНОСТИ</a:t>
                      </a: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buNone/>
                      </a:pP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just">
                        <a:buNone/>
                      </a:pPr>
                      <a:r>
                        <a:rPr lang="sr-Cyrl-RS" sz="3600" b="1" kern="100" cap="all" dirty="0">
                          <a:effectLst/>
                          <a:latin typeface="Calibri" panose="020F0502020204030204" pitchFamily="34" charset="0"/>
                          <a:ea typeface="Times New Roman" panose="02020603050405020304" pitchFamily="18" charset="0"/>
                          <a:cs typeface="Calibri" panose="020F0502020204030204" pitchFamily="34" charset="0"/>
                        </a:rPr>
                        <a:t>т</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buNone/>
                      </a:pPr>
                      <a:r>
                        <a:rPr lang="sr-Cyrl-RS" sz="1800" b="1" kern="100" cap="all" dirty="0">
                          <a:effectLst/>
                          <a:latin typeface="Calibri" panose="020F0502020204030204" pitchFamily="34" charset="0"/>
                          <a:ea typeface="Times New Roman" panose="02020603050405020304" pitchFamily="18" charset="0"/>
                          <a:cs typeface="Calibri" panose="020F0502020204030204" pitchFamily="34" charset="0"/>
                        </a:rPr>
                        <a:t>претње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buNone/>
                      </a:pP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3122550"/>
                  </a:ext>
                </a:extLst>
              </a:tr>
              <a:tr h="423178">
                <a:tc rowSpan="2" gridSpan="3">
                  <a:txBody>
                    <a:bodyPr/>
                    <a:lstStyle/>
                    <a:p>
                      <a:pPr algn="ctr">
                        <a:buNone/>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rowSpan="2" hMerge="1">
                  <a:txBody>
                    <a:bodyPr/>
                    <a:lstStyle/>
                    <a:p>
                      <a:endParaRPr lang="sr-Cyrl-RS"/>
                    </a:p>
                  </a:txBody>
                  <a:tcPr/>
                </a:tc>
                <a:tc rowSpan="2" hMerge="1">
                  <a:txBody>
                    <a:bodyPr/>
                    <a:lstStyle/>
                    <a:p>
                      <a:pPr algn="ctr">
                        <a:buNone/>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F1DD"/>
                    </a:solidFill>
                  </a:tcPr>
                </a:tc>
                <a:tc>
                  <a:txBody>
                    <a:bodyPr/>
                    <a:lstStyle/>
                    <a:p>
                      <a:pPr algn="ctr">
                        <a:buNone/>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rowSpan="2" gridSpan="3">
                  <a:txBody>
                    <a:bodyPr/>
                    <a:lstStyle/>
                    <a:p>
                      <a:pPr algn="ctr">
                        <a:buNone/>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rowSpan="2" hMerge="1">
                  <a:txBody>
                    <a:bodyPr/>
                    <a:lstStyle/>
                    <a:p>
                      <a:endParaRPr lang="sr-Cyrl-RS"/>
                    </a:p>
                  </a:txBody>
                  <a:tcPr/>
                </a:tc>
                <a:tc rowSpan="2" hMerge="1">
                  <a:txBody>
                    <a:bodyPr/>
                    <a:lstStyle/>
                    <a:p>
                      <a:pPr algn="ctr">
                        <a:buNone/>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F1DD"/>
                    </a:solidFill>
                  </a:tcPr>
                </a:tc>
                <a:extLst>
                  <a:ext uri="{0D108BD9-81ED-4DB2-BD59-A6C34878D82A}">
                    <a16:rowId xmlns:a16="http://schemas.microsoft.com/office/drawing/2014/main" val="3845860412"/>
                  </a:ext>
                </a:extLst>
              </a:tr>
              <a:tr h="927218">
                <a:tc gridSpan="3" vMerge="1">
                  <a:txBody>
                    <a:bodyPr/>
                    <a:lstStyle/>
                    <a:p>
                      <a:pPr marL="342900" lvl="0" indent="-342900" algn="just">
                        <a:buFont typeface="Symbol" panose="05050102010706020507" pitchFamily="18" charset="2"/>
                        <a:buChar char=""/>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c hMerge="1" vMerge="1">
                  <a:txBody>
                    <a:bodyPr/>
                    <a:lstStyle/>
                    <a:p>
                      <a:endParaRPr lang="sr-Cyrl-RS"/>
                    </a:p>
                  </a:txBody>
                  <a:tcPr/>
                </a:tc>
                <a:tc hMerge="1" vMerge="1">
                  <a:txBody>
                    <a:bodyPr/>
                    <a:lstStyle/>
                    <a:p>
                      <a:pPr marL="342900" lvl="0" indent="-342900" algn="just">
                        <a:buFont typeface="Symbol" panose="05050102010706020507" pitchFamily="18" charset="2"/>
                        <a:buChar char=""/>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marL="228600" algn="ctr">
                        <a:buNone/>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gridSpan="3" vMerge="1">
                  <a:txBody>
                    <a:bodyPr/>
                    <a:lstStyle/>
                    <a:p>
                      <a:pPr marL="342900" lvl="0" indent="-342900" algn="just">
                        <a:buFont typeface="Symbol" panose="05050102010706020507" pitchFamily="18" charset="2"/>
                        <a:buChar char=""/>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c hMerge="1" vMerge="1">
                  <a:txBody>
                    <a:bodyPr/>
                    <a:lstStyle/>
                    <a:p>
                      <a:endParaRPr lang="sr-Cyrl-RS"/>
                    </a:p>
                  </a:txBody>
                  <a:tcPr/>
                </a:tc>
                <a:tc hMerge="1" vMerge="1">
                  <a:txBody>
                    <a:bodyPr/>
                    <a:lstStyle/>
                    <a:p>
                      <a:pPr marL="342900" lvl="0" indent="-342900" algn="just">
                        <a:buFont typeface="Symbol" panose="05050102010706020507" pitchFamily="18" charset="2"/>
                        <a:buChar char=""/>
                      </a:pP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22076" marR="220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AF1DD"/>
                    </a:solidFill>
                  </a:tcPr>
                </a:tc>
                <a:extLst>
                  <a:ext uri="{0D108BD9-81ED-4DB2-BD59-A6C34878D82A}">
                    <a16:rowId xmlns:a16="http://schemas.microsoft.com/office/drawing/2014/main" val="797998467"/>
                  </a:ext>
                </a:extLst>
              </a:tr>
            </a:tbl>
          </a:graphicData>
        </a:graphic>
      </p:graphicFrame>
      <p:sp>
        <p:nvSpPr>
          <p:cNvPr id="11" name="TextBox 10">
            <a:extLst>
              <a:ext uri="{FF2B5EF4-FFF2-40B4-BE49-F238E27FC236}">
                <a16:creationId xmlns:a16="http://schemas.microsoft.com/office/drawing/2014/main" id="{D4C336BB-D4E0-E5FC-B4F7-ACDA67421ECE}"/>
              </a:ext>
            </a:extLst>
          </p:cNvPr>
          <p:cNvSpPr txBox="1"/>
          <p:nvPr/>
        </p:nvSpPr>
        <p:spPr>
          <a:xfrm>
            <a:off x="334159" y="821014"/>
            <a:ext cx="11623376" cy="461665"/>
          </a:xfrm>
          <a:prstGeom prst="rect">
            <a:avLst/>
          </a:prstGeom>
          <a:noFill/>
        </p:spPr>
        <p:txBody>
          <a:bodyPr wrap="square">
            <a:spAutoFit/>
          </a:bodyPr>
          <a:lstStyle/>
          <a:p>
            <a:r>
              <a:rPr lang="ru-RU" sz="2400" dirty="0"/>
              <a:t>Вежба групни рад (две групе):  Зелена SWOT анализу просечног МСП-а.</a:t>
            </a:r>
          </a:p>
        </p:txBody>
      </p:sp>
    </p:spTree>
    <p:extLst>
      <p:ext uri="{BB962C8B-B14F-4D97-AF65-F5344CB8AC3E}">
        <p14:creationId xmlns:p14="http://schemas.microsoft.com/office/powerpoint/2010/main" val="446996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2DB73-354F-43FC-B81A-5D439123181B}"/>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597F9AC-EC75-02A0-5E3C-2B82307C8109}"/>
              </a:ext>
            </a:extLst>
          </p:cNvPr>
          <p:cNvGraphicFramePr>
            <a:graphicFrameLocks noGrp="1"/>
          </p:cNvGraphicFramePr>
          <p:nvPr>
            <p:extLst>
              <p:ext uri="{D42A27DB-BD31-4B8C-83A1-F6EECF244321}">
                <p14:modId xmlns:p14="http://schemas.microsoft.com/office/powerpoint/2010/main" val="3790818527"/>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5 Очување воде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F691A138-2741-E030-4B57-DC739B862D7E}"/>
              </a:ext>
            </a:extLst>
          </p:cNvPr>
          <p:cNvSpPr txBox="1"/>
          <p:nvPr/>
        </p:nvSpPr>
        <p:spPr>
          <a:xfrm>
            <a:off x="430924" y="1121109"/>
            <a:ext cx="11526614" cy="4524315"/>
          </a:xfrm>
          <a:prstGeom prst="rect">
            <a:avLst/>
          </a:prstGeom>
          <a:noFill/>
        </p:spPr>
        <p:txBody>
          <a:bodyPr wrap="square" rtlCol="0">
            <a:spAutoFit/>
          </a:bodyPr>
          <a:lstStyle/>
          <a:p>
            <a:pPr algn="just"/>
            <a:r>
              <a:rPr lang="sr-Cyrl-RS" b="1" dirty="0"/>
              <a:t>Извори и ресурси:</a:t>
            </a:r>
          </a:p>
          <a:p>
            <a:pPr algn="just"/>
            <a:endParaRPr lang="sr-Cyrl-RS" dirty="0"/>
          </a:p>
          <a:p>
            <a:pPr marL="342900" indent="-342900" algn="just">
              <a:buFont typeface="+mj-lt"/>
              <a:buAutoNum type="arabicPeriod"/>
            </a:pPr>
            <a:r>
              <a:rPr lang="ru-RU" dirty="0"/>
              <a:t>Зелени пут - Партнерство за зелено пословање. Еразмус+ KA210-ADU - Мала партнерства у образовању одраслих. Пројекат 2023-2-RS01-KA210-ADU-000184311. Лесковац 2025.</a:t>
            </a:r>
          </a:p>
          <a:p>
            <a:pPr marL="342900" indent="-342900" algn="just">
              <a:buFont typeface="Wingdings" panose="05000000000000000000" pitchFamily="2" charset="2"/>
              <a:buChar char="q"/>
            </a:pPr>
            <a:r>
              <a:rPr lang="ru-RU" dirty="0"/>
              <a:t>Практични водич за озелењавање пословања</a:t>
            </a:r>
          </a:p>
          <a:p>
            <a:pPr marL="342900" indent="-342900" algn="just">
              <a:buFont typeface="Wingdings" panose="05000000000000000000" pitchFamily="2" charset="2"/>
              <a:buChar char="q"/>
            </a:pPr>
            <a:r>
              <a:rPr lang="ru-RU" dirty="0"/>
              <a:t>Кратак водич за озелењавање пословања</a:t>
            </a:r>
          </a:p>
          <a:p>
            <a:pPr marL="342900" lvl="0" indent="-342900" algn="just">
              <a:buFont typeface="Wingdings" panose="05000000000000000000" pitchFamily="2" charset="2"/>
              <a:buChar char="q"/>
            </a:pPr>
            <a:r>
              <a:rPr lang="sr-Cyrl-RS" dirty="0"/>
              <a:t>Водич - Еко дизајн и енергетске ознаке </a:t>
            </a:r>
            <a:endParaRPr lang="en-US" dirty="0"/>
          </a:p>
          <a:p>
            <a:pPr marL="342900" lvl="0" indent="-342900" algn="just">
              <a:buFont typeface="Wingdings" panose="05000000000000000000" pitchFamily="2" charset="2"/>
              <a:buChar char="q"/>
            </a:pPr>
            <a:r>
              <a:rPr lang="sr-Cyrl-RS" dirty="0"/>
              <a:t>Водич - Карактеристике појединих врста електричних сијалица</a:t>
            </a:r>
            <a:endParaRPr lang="en-US" dirty="0"/>
          </a:p>
          <a:p>
            <a:pPr marL="342900" indent="-342900" algn="just">
              <a:buFont typeface="Wingdings" panose="05000000000000000000" pitchFamily="2" charset="2"/>
              <a:buChar char="q"/>
            </a:pPr>
            <a:r>
              <a:rPr lang="ru-RU" dirty="0"/>
              <a:t>Брошура "Зелена Европа - Примери добре праксе озелењавања пословања"</a:t>
            </a:r>
          </a:p>
          <a:p>
            <a:pPr marL="342900" indent="-342900" algn="just">
              <a:buFont typeface="Wingdings" panose="05000000000000000000" pitchFamily="2" charset="2"/>
              <a:buChar char="q"/>
            </a:pPr>
            <a:r>
              <a:rPr lang="ru-RU" dirty="0"/>
              <a:t>Модел бизнис плана/стратегије озелењавања пословања</a:t>
            </a:r>
          </a:p>
          <a:p>
            <a:pPr marL="342900" indent="-342900" algn="just">
              <a:buFont typeface="Wingdings" panose="05000000000000000000" pitchFamily="2" charset="2"/>
              <a:buChar char="q"/>
            </a:pPr>
            <a:r>
              <a:rPr lang="ru-RU" dirty="0"/>
              <a:t>Калкулатор трошкова осветљења у Србији </a:t>
            </a:r>
          </a:p>
          <a:p>
            <a:pPr marL="342900" indent="-342900" algn="just">
              <a:buFont typeface="Wingdings" panose="05000000000000000000" pitchFamily="2" charset="2"/>
              <a:buChar char="q"/>
            </a:pPr>
            <a:r>
              <a:rPr lang="ru-RU" dirty="0"/>
              <a:t>Калкулатор трошкова осветљења у Северној Македонији</a:t>
            </a:r>
          </a:p>
          <a:p>
            <a:pPr marL="342900" indent="-342900" algn="just">
              <a:buFont typeface="Wingdings" panose="05000000000000000000" pitchFamily="2" charset="2"/>
              <a:buChar char="q"/>
            </a:pPr>
            <a:r>
              <a:rPr lang="ru-RU" dirty="0"/>
              <a:t>Евиденција потрошње енергената и воде</a:t>
            </a:r>
          </a:p>
          <a:p>
            <a:pPr marL="342900" indent="-342900" algn="just">
              <a:buFont typeface="Wingdings" panose="05000000000000000000" pitchFamily="2" charset="2"/>
              <a:buChar char="q"/>
            </a:pPr>
            <a:r>
              <a:rPr lang="ru-RU" dirty="0"/>
              <a:t>Регистар инвентара енергетски ефикасне опреме</a:t>
            </a:r>
          </a:p>
          <a:p>
            <a:pPr marL="342900" indent="-342900" algn="just">
              <a:buFont typeface="+mj-lt"/>
              <a:buAutoNum type="arabicPeriod"/>
            </a:pPr>
            <a:endParaRPr lang="ru-RU" dirty="0"/>
          </a:p>
          <a:p>
            <a:pPr marL="342900" indent="-342900" algn="just">
              <a:buFont typeface="+mj-lt"/>
              <a:buAutoNum type="arabicPeriod" startAt="2"/>
            </a:pPr>
            <a:r>
              <a:rPr lang="en-GB" dirty="0"/>
              <a:t>Free Professional PowerPoint Templates </a:t>
            </a:r>
            <a:r>
              <a:rPr lang="en-GB" dirty="0">
                <a:hlinkClick r:id="rId3"/>
              </a:rPr>
              <a:t>https://www.slideegg.com/</a:t>
            </a:r>
            <a:endParaRPr lang="en-GB" dirty="0"/>
          </a:p>
        </p:txBody>
      </p:sp>
    </p:spTree>
    <p:extLst>
      <p:ext uri="{BB962C8B-B14F-4D97-AF65-F5344CB8AC3E}">
        <p14:creationId xmlns:p14="http://schemas.microsoft.com/office/powerpoint/2010/main" val="747514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1850</TotalTime>
  <Words>1045</Words>
  <Application>Microsoft Office PowerPoint</Application>
  <PresentationFormat>Widescreen</PresentationFormat>
  <Paragraphs>242</Paragraphs>
  <Slides>8</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Goran Milenkovic</dc:creator>
  <cp:lastModifiedBy>Goran Milenkovic</cp:lastModifiedBy>
  <cp:revision>99</cp:revision>
  <dcterms:created xsi:type="dcterms:W3CDTF">2020-07-22T04:20:20Z</dcterms:created>
  <dcterms:modified xsi:type="dcterms:W3CDTF">2025-04-05T09:43:52Z</dcterms:modified>
</cp:coreProperties>
</file>